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8" r:id="rId3"/>
    <p:sldId id="298" r:id="rId4"/>
    <p:sldId id="299" r:id="rId5"/>
    <p:sldId id="301" r:id="rId6"/>
    <p:sldId id="300" r:id="rId7"/>
    <p:sldId id="303" r:id="rId8"/>
    <p:sldId id="304" r:id="rId9"/>
    <p:sldId id="305" r:id="rId10"/>
    <p:sldId id="302" r:id="rId11"/>
    <p:sldId id="306" r:id="rId12"/>
    <p:sldId id="30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9" autoAdjust="0"/>
    <p:restoredTop sz="86901" autoAdjust="0"/>
  </p:normalViewPr>
  <p:slideViewPr>
    <p:cSldViewPr snapToGrid="0">
      <p:cViewPr varScale="1">
        <p:scale>
          <a:sx n="99" d="100"/>
          <a:sy n="99" d="100"/>
        </p:scale>
        <p:origin x="10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07466-007E-4148-87E3-CB5E3176B7B2}"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B0D7C-7FDD-4512-AF7F-0767012ABFC6}" type="slidenum">
              <a:rPr lang="en-US" smtClean="0"/>
              <a:t>‹#›</a:t>
            </a:fld>
            <a:endParaRPr lang="en-US"/>
          </a:p>
        </p:txBody>
      </p:sp>
    </p:spTree>
    <p:extLst>
      <p:ext uri="{BB962C8B-B14F-4D97-AF65-F5344CB8AC3E}">
        <p14:creationId xmlns:p14="http://schemas.microsoft.com/office/powerpoint/2010/main" val="244697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p:txBody>
      </p:sp>
      <p:sp>
        <p:nvSpPr>
          <p:cNvPr id="4" name="Slide Number Placeholder 3"/>
          <p:cNvSpPr>
            <a:spLocks noGrp="1"/>
          </p:cNvSpPr>
          <p:nvPr>
            <p:ph type="sldNum" sz="quarter" idx="5"/>
          </p:nvPr>
        </p:nvSpPr>
        <p:spPr/>
        <p:txBody>
          <a:bodyPr/>
          <a:lstStyle/>
          <a:p>
            <a:fld id="{36EB0D7C-7FDD-4512-AF7F-0767012ABFC6}" type="slidenum">
              <a:rPr lang="en-US" smtClean="0"/>
              <a:t>1</a:t>
            </a:fld>
            <a:endParaRPr lang="en-US"/>
          </a:p>
        </p:txBody>
      </p:sp>
    </p:spTree>
    <p:extLst>
      <p:ext uri="{BB962C8B-B14F-4D97-AF65-F5344CB8AC3E}">
        <p14:creationId xmlns:p14="http://schemas.microsoft.com/office/powerpoint/2010/main" val="247582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a:p>
            <a:r>
              <a:rPr lang="en-US" dirty="0"/>
              <a:t>Plumas effort is second in the state, being established concurrently with Eldorado/ Caldor. Another EFRT style initiative is being established in Alpine county. State estimates a need for 8 EFRTs by 2023. We are the guinea pig for this project</a:t>
            </a:r>
          </a:p>
          <a:p>
            <a:endParaRPr lang="en-US" dirty="0"/>
          </a:p>
        </p:txBody>
      </p:sp>
      <p:sp>
        <p:nvSpPr>
          <p:cNvPr id="4" name="Slide Number Placeholder 3"/>
          <p:cNvSpPr>
            <a:spLocks noGrp="1"/>
          </p:cNvSpPr>
          <p:nvPr>
            <p:ph type="sldNum" sz="quarter" idx="5"/>
          </p:nvPr>
        </p:nvSpPr>
        <p:spPr/>
        <p:txBody>
          <a:bodyPr/>
          <a:lstStyle/>
          <a:p>
            <a:fld id="{36EB0D7C-7FDD-4512-AF7F-0767012ABFC6}" type="slidenum">
              <a:rPr lang="en-US" smtClean="0"/>
              <a:t>2</a:t>
            </a:fld>
            <a:endParaRPr lang="en-US"/>
          </a:p>
        </p:txBody>
      </p:sp>
    </p:spTree>
    <p:extLst>
      <p:ext uri="{BB962C8B-B14F-4D97-AF65-F5344CB8AC3E}">
        <p14:creationId xmlns:p14="http://schemas.microsoft.com/office/powerpoint/2010/main" val="393754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a:p>
            <a:r>
              <a:rPr lang="en-US" dirty="0"/>
              <a:t>Funded through CALFIRE, the project works because it is planned locally, by Plumas based groups. </a:t>
            </a:r>
          </a:p>
        </p:txBody>
      </p:sp>
      <p:sp>
        <p:nvSpPr>
          <p:cNvPr id="4" name="Slide Number Placeholder 3"/>
          <p:cNvSpPr>
            <a:spLocks noGrp="1"/>
          </p:cNvSpPr>
          <p:nvPr>
            <p:ph type="sldNum" sz="quarter" idx="5"/>
          </p:nvPr>
        </p:nvSpPr>
        <p:spPr/>
        <p:txBody>
          <a:bodyPr/>
          <a:lstStyle/>
          <a:p>
            <a:fld id="{36EB0D7C-7FDD-4512-AF7F-0767012ABFC6}" type="slidenum">
              <a:rPr lang="en-US" smtClean="0"/>
              <a:t>3</a:t>
            </a:fld>
            <a:endParaRPr lang="en-US"/>
          </a:p>
        </p:txBody>
      </p:sp>
    </p:spTree>
    <p:extLst>
      <p:ext uri="{BB962C8B-B14F-4D97-AF65-F5344CB8AC3E}">
        <p14:creationId xmlns:p14="http://schemas.microsoft.com/office/powerpoint/2010/main" val="116945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p:txBody>
      </p:sp>
      <p:sp>
        <p:nvSpPr>
          <p:cNvPr id="4" name="Slide Number Placeholder 3"/>
          <p:cNvSpPr>
            <a:spLocks noGrp="1"/>
          </p:cNvSpPr>
          <p:nvPr>
            <p:ph type="sldNum" sz="quarter" idx="5"/>
          </p:nvPr>
        </p:nvSpPr>
        <p:spPr/>
        <p:txBody>
          <a:bodyPr/>
          <a:lstStyle/>
          <a:p>
            <a:fld id="{36EB0D7C-7FDD-4512-AF7F-0767012ABFC6}" type="slidenum">
              <a:rPr lang="en-US" smtClean="0"/>
              <a:t>4</a:t>
            </a:fld>
            <a:endParaRPr lang="en-US"/>
          </a:p>
        </p:txBody>
      </p:sp>
    </p:spTree>
    <p:extLst>
      <p:ext uri="{BB962C8B-B14F-4D97-AF65-F5344CB8AC3E}">
        <p14:creationId xmlns:p14="http://schemas.microsoft.com/office/powerpoint/2010/main" val="134103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p:txBody>
      </p:sp>
      <p:sp>
        <p:nvSpPr>
          <p:cNvPr id="4" name="Slide Number Placeholder 3"/>
          <p:cNvSpPr>
            <a:spLocks noGrp="1"/>
          </p:cNvSpPr>
          <p:nvPr>
            <p:ph type="sldNum" sz="quarter" idx="5"/>
          </p:nvPr>
        </p:nvSpPr>
        <p:spPr/>
        <p:txBody>
          <a:bodyPr/>
          <a:lstStyle/>
          <a:p>
            <a:fld id="{36EB0D7C-7FDD-4512-AF7F-0767012ABFC6}" type="slidenum">
              <a:rPr lang="en-US" smtClean="0"/>
              <a:t>5</a:t>
            </a:fld>
            <a:endParaRPr lang="en-US"/>
          </a:p>
        </p:txBody>
      </p:sp>
    </p:spTree>
    <p:extLst>
      <p:ext uri="{BB962C8B-B14F-4D97-AF65-F5344CB8AC3E}">
        <p14:creationId xmlns:p14="http://schemas.microsoft.com/office/powerpoint/2010/main" val="275029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a:t>
            </a:r>
          </a:p>
          <a:p>
            <a:endParaRPr lang="en-US" dirty="0"/>
          </a:p>
          <a:p>
            <a:r>
              <a:rPr lang="en-US" dirty="0"/>
              <a:t>NIPF – individual, group, tribal entity </a:t>
            </a:r>
          </a:p>
          <a:p>
            <a:r>
              <a:rPr lang="en-US" dirty="0"/>
              <a:t>We identified 19,730 acres of NIPF burned at moderate to high severity within the fire perimeter </a:t>
            </a:r>
          </a:p>
          <a:p>
            <a:r>
              <a:rPr lang="en-US" dirty="0"/>
              <a:t>WUI priority: Wildland urban interface, offer more protection against future fires </a:t>
            </a:r>
          </a:p>
        </p:txBody>
      </p:sp>
      <p:sp>
        <p:nvSpPr>
          <p:cNvPr id="4" name="Slide Number Placeholder 3"/>
          <p:cNvSpPr>
            <a:spLocks noGrp="1"/>
          </p:cNvSpPr>
          <p:nvPr>
            <p:ph type="sldNum" sz="quarter" idx="5"/>
          </p:nvPr>
        </p:nvSpPr>
        <p:spPr/>
        <p:txBody>
          <a:bodyPr/>
          <a:lstStyle/>
          <a:p>
            <a:fld id="{36EB0D7C-7FDD-4512-AF7F-0767012ABFC6}" type="slidenum">
              <a:rPr lang="en-US" smtClean="0"/>
              <a:t>6</a:t>
            </a:fld>
            <a:endParaRPr lang="en-US"/>
          </a:p>
        </p:txBody>
      </p:sp>
    </p:spTree>
    <p:extLst>
      <p:ext uri="{BB962C8B-B14F-4D97-AF65-F5344CB8AC3E}">
        <p14:creationId xmlns:p14="http://schemas.microsoft.com/office/powerpoint/2010/main" val="352422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why we chose to go this route. Cap rates support local operators already doing good work. Allow operations to continue and do needed restoration even if the economics aren’t there. Allow people to work with preferred operators </a:t>
            </a:r>
          </a:p>
          <a:p>
            <a:r>
              <a:rPr lang="en-US" dirty="0"/>
              <a:t>Managed contracts better for landowners who do not have an operator or operations already underway. Good for landowners who may not know what their options are. Takes burden off of operator or landowners. </a:t>
            </a:r>
          </a:p>
        </p:txBody>
      </p:sp>
      <p:sp>
        <p:nvSpPr>
          <p:cNvPr id="4" name="Slide Number Placeholder 3"/>
          <p:cNvSpPr>
            <a:spLocks noGrp="1"/>
          </p:cNvSpPr>
          <p:nvPr>
            <p:ph type="sldNum" sz="quarter" idx="5"/>
          </p:nvPr>
        </p:nvSpPr>
        <p:spPr/>
        <p:txBody>
          <a:bodyPr/>
          <a:lstStyle/>
          <a:p>
            <a:fld id="{36EB0D7C-7FDD-4512-AF7F-0767012ABFC6}" type="slidenum">
              <a:rPr lang="en-US" smtClean="0"/>
              <a:t>7</a:t>
            </a:fld>
            <a:endParaRPr lang="en-US"/>
          </a:p>
        </p:txBody>
      </p:sp>
    </p:spTree>
    <p:extLst>
      <p:ext uri="{BB962C8B-B14F-4D97-AF65-F5344CB8AC3E}">
        <p14:creationId xmlns:p14="http://schemas.microsoft.com/office/powerpoint/2010/main" val="279105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Reiterating the fact that landowners will potentially want to use operators they know and trust, have already started doing the work, etc. </a:t>
            </a:r>
          </a:p>
          <a:p>
            <a:r>
              <a:rPr lang="en-US" dirty="0"/>
              <a:t>Landowners can potentially do the work themselves if they have the equipment and necessary insurance that would be required of an operator </a:t>
            </a:r>
          </a:p>
        </p:txBody>
      </p:sp>
      <p:sp>
        <p:nvSpPr>
          <p:cNvPr id="4" name="Slide Number Placeholder 3"/>
          <p:cNvSpPr>
            <a:spLocks noGrp="1"/>
          </p:cNvSpPr>
          <p:nvPr>
            <p:ph type="sldNum" sz="quarter" idx="5"/>
          </p:nvPr>
        </p:nvSpPr>
        <p:spPr/>
        <p:txBody>
          <a:bodyPr/>
          <a:lstStyle/>
          <a:p>
            <a:fld id="{36EB0D7C-7FDD-4512-AF7F-0767012ABFC6}" type="slidenum">
              <a:rPr lang="en-US" smtClean="0"/>
              <a:t>8</a:t>
            </a:fld>
            <a:endParaRPr lang="en-US"/>
          </a:p>
        </p:txBody>
      </p:sp>
    </p:spTree>
    <p:extLst>
      <p:ext uri="{BB962C8B-B14F-4D97-AF65-F5344CB8AC3E}">
        <p14:creationId xmlns:p14="http://schemas.microsoft.com/office/powerpoint/2010/main" val="34559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 to landowner assistance form</a:t>
            </a:r>
          </a:p>
        </p:txBody>
      </p:sp>
      <p:sp>
        <p:nvSpPr>
          <p:cNvPr id="4" name="Slide Number Placeholder 3"/>
          <p:cNvSpPr>
            <a:spLocks noGrp="1"/>
          </p:cNvSpPr>
          <p:nvPr>
            <p:ph type="sldNum" sz="quarter" idx="5"/>
          </p:nvPr>
        </p:nvSpPr>
        <p:spPr/>
        <p:txBody>
          <a:bodyPr/>
          <a:lstStyle/>
          <a:p>
            <a:fld id="{36EB0D7C-7FDD-4512-AF7F-0767012ABFC6}" type="slidenum">
              <a:rPr lang="en-US" smtClean="0"/>
              <a:t>11</a:t>
            </a:fld>
            <a:endParaRPr lang="en-US"/>
          </a:p>
        </p:txBody>
      </p:sp>
    </p:spTree>
    <p:extLst>
      <p:ext uri="{BB962C8B-B14F-4D97-AF65-F5344CB8AC3E}">
        <p14:creationId xmlns:p14="http://schemas.microsoft.com/office/powerpoint/2010/main" val="1233493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318753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A4A981-CAE3-453B-853C-0CB9DCBD66E6}"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2480713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1537081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28369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495882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309540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3620200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1753207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8996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41391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2150902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4A981-CAE3-453B-853C-0CB9DCBD66E6}"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2828316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4A981-CAE3-453B-853C-0CB9DCBD66E6}"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170388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118498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40174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26A4A981-CAE3-453B-853C-0CB9DCBD66E6}" type="datetimeFigureOut">
              <a:rPr lang="en-US" smtClean="0"/>
              <a:t>3/21/2022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181518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A4A981-CAE3-453B-853C-0CB9DCBD66E6}"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19EEE-60F9-460F-9FE7-CB157C2CFAC7}" type="slidenum">
              <a:rPr lang="en-US" smtClean="0"/>
              <a:t>‹#›</a:t>
            </a:fld>
            <a:endParaRPr lang="en-US"/>
          </a:p>
        </p:txBody>
      </p:sp>
    </p:spTree>
    <p:extLst>
      <p:ext uri="{BB962C8B-B14F-4D97-AF65-F5344CB8AC3E}">
        <p14:creationId xmlns:p14="http://schemas.microsoft.com/office/powerpoint/2010/main" val="87002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6A4A981-CAE3-453B-853C-0CB9DCBD66E6}" type="datetimeFigureOut">
              <a:rPr lang="en-US" smtClean="0"/>
              <a:t>3/21/2022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3319EEE-60F9-460F-9FE7-CB157C2CFAC7}" type="slidenum">
              <a:rPr lang="en-US" smtClean="0"/>
              <a:t>‹#›</a:t>
            </a:fld>
            <a:endParaRPr lang="en-US"/>
          </a:p>
        </p:txBody>
      </p:sp>
    </p:spTree>
    <p:extLst>
      <p:ext uri="{BB962C8B-B14F-4D97-AF65-F5344CB8AC3E}">
        <p14:creationId xmlns:p14="http://schemas.microsoft.com/office/powerpoint/2010/main" val="11912175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hall@frrcd.org" TargetMode="External"/><Relationship Id="rId1" Type="http://schemas.openxmlformats.org/officeDocument/2006/relationships/slideLayout" Target="../slideLayouts/slideLayout7.xml"/><Relationship Id="rId4" Type="http://schemas.openxmlformats.org/officeDocument/2006/relationships/hyperlink" Target="mailto:jsidman@frrcd.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kaibabnationalforest/38196909015"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36B57-8E79-47BD-9C2D-B787EE099DB0}"/>
              </a:ext>
            </a:extLst>
          </p:cNvPr>
          <p:cNvSpPr>
            <a:spLocks noGrp="1"/>
          </p:cNvSpPr>
          <p:nvPr>
            <p:ph type="ctrTitle"/>
          </p:nvPr>
        </p:nvSpPr>
        <p:spPr>
          <a:xfrm>
            <a:off x="563285" y="464946"/>
            <a:ext cx="8825658" cy="3329581"/>
          </a:xfrm>
        </p:spPr>
        <p:txBody>
          <a:bodyPr/>
          <a:lstStyle/>
          <a:p>
            <a:r>
              <a:rPr lang="en-US" dirty="0"/>
              <a:t>Plumas Emergency Forest Restoration Team (</a:t>
            </a:r>
            <a:r>
              <a:rPr lang="en-US" dirty="0" err="1"/>
              <a:t>EFoRT</a:t>
            </a:r>
            <a:r>
              <a:rPr lang="en-US" dirty="0"/>
              <a:t>)</a:t>
            </a:r>
          </a:p>
        </p:txBody>
      </p:sp>
      <p:sp>
        <p:nvSpPr>
          <p:cNvPr id="3" name="Subtitle 2">
            <a:extLst>
              <a:ext uri="{FF2B5EF4-FFF2-40B4-BE49-F238E27FC236}">
                <a16:creationId xmlns:a16="http://schemas.microsoft.com/office/drawing/2014/main" id="{E589A11D-8950-491E-ADE5-1A336B8A1828}"/>
              </a:ext>
            </a:extLst>
          </p:cNvPr>
          <p:cNvSpPr>
            <a:spLocks noGrp="1"/>
          </p:cNvSpPr>
          <p:nvPr>
            <p:ph type="subTitle" idx="1"/>
          </p:nvPr>
        </p:nvSpPr>
        <p:spPr>
          <a:xfrm>
            <a:off x="706719" y="3871944"/>
            <a:ext cx="8825658" cy="861420"/>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6D8CEB95-349A-43C7-BD40-74FE8C2E7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646" y="5101929"/>
            <a:ext cx="5522259" cy="1519724"/>
          </a:xfrm>
          <a:prstGeom prst="rect">
            <a:avLst/>
          </a:prstGeom>
        </p:spPr>
      </p:pic>
    </p:spTree>
    <p:extLst>
      <p:ext uri="{BB962C8B-B14F-4D97-AF65-F5344CB8AC3E}">
        <p14:creationId xmlns:p14="http://schemas.microsoft.com/office/powerpoint/2010/main" val="151409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5D069-F5D5-4443-BFED-6BC9B910FE3F}"/>
              </a:ext>
            </a:extLst>
          </p:cNvPr>
          <p:cNvSpPr txBox="1"/>
          <p:nvPr/>
        </p:nvSpPr>
        <p:spPr>
          <a:xfrm>
            <a:off x="4290078" y="313614"/>
            <a:ext cx="2503055" cy="769441"/>
          </a:xfrm>
          <a:prstGeom prst="rect">
            <a:avLst/>
          </a:prstGeom>
          <a:noFill/>
        </p:spPr>
        <p:txBody>
          <a:bodyPr wrap="square" rtlCol="0">
            <a:spAutoFit/>
          </a:bodyPr>
          <a:lstStyle/>
          <a:p>
            <a:r>
              <a:rPr lang="en-US" sz="4400" b="1" dirty="0"/>
              <a:t>Timeline</a:t>
            </a:r>
          </a:p>
        </p:txBody>
      </p:sp>
      <p:sp>
        <p:nvSpPr>
          <p:cNvPr id="3" name="TextBox 2">
            <a:extLst>
              <a:ext uri="{FF2B5EF4-FFF2-40B4-BE49-F238E27FC236}">
                <a16:creationId xmlns:a16="http://schemas.microsoft.com/office/drawing/2014/main" id="{F08EB3C5-3ECE-40D6-9F7D-E85E0FE573A3}"/>
              </a:ext>
            </a:extLst>
          </p:cNvPr>
          <p:cNvSpPr txBox="1"/>
          <p:nvPr/>
        </p:nvSpPr>
        <p:spPr>
          <a:xfrm>
            <a:off x="285481" y="1326336"/>
            <a:ext cx="4147127" cy="5078313"/>
          </a:xfrm>
          <a:prstGeom prst="rect">
            <a:avLst/>
          </a:prstGeom>
          <a:noFill/>
        </p:spPr>
        <p:txBody>
          <a:bodyPr wrap="square" rtlCol="0">
            <a:spAutoFit/>
          </a:bodyPr>
          <a:lstStyle/>
          <a:p>
            <a:pPr marL="285750" indent="-285750">
              <a:buFont typeface="Arial" panose="020B0604020202020204" pitchFamily="34" charset="0"/>
              <a:buChar char="•"/>
            </a:pPr>
            <a:r>
              <a:rPr lang="en-US" b="1" dirty="0"/>
              <a:t>May 2022- Program launch and Public outreach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June – November 2022- First phase site preparation; fuels reduction; wood utilization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Winter 2022/23- Enrollment/ Forest Restoration Plans/ Outreach/ CEQA</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Spring- Fall 2023- Reforestation; phase 2 site prep; fuels reduction; wood utilization release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Continued Treatments through March 2026</a:t>
            </a:r>
          </a:p>
        </p:txBody>
      </p:sp>
      <p:pic>
        <p:nvPicPr>
          <p:cNvPr id="5" name="Picture 4">
            <a:extLst>
              <a:ext uri="{FF2B5EF4-FFF2-40B4-BE49-F238E27FC236}">
                <a16:creationId xmlns:a16="http://schemas.microsoft.com/office/drawing/2014/main" id="{D3A2E6B3-C63C-4F1B-8E28-53311EF02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378" y="1702964"/>
            <a:ext cx="6034481" cy="4525861"/>
          </a:xfrm>
          <a:prstGeom prst="rect">
            <a:avLst/>
          </a:prstGeom>
        </p:spPr>
      </p:pic>
    </p:spTree>
    <p:extLst>
      <p:ext uri="{BB962C8B-B14F-4D97-AF65-F5344CB8AC3E}">
        <p14:creationId xmlns:p14="http://schemas.microsoft.com/office/powerpoint/2010/main" val="153363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5D069-F5D5-4443-BFED-6BC9B910FE3F}"/>
              </a:ext>
            </a:extLst>
          </p:cNvPr>
          <p:cNvSpPr txBox="1"/>
          <p:nvPr/>
        </p:nvSpPr>
        <p:spPr>
          <a:xfrm>
            <a:off x="4007417" y="431060"/>
            <a:ext cx="3890542" cy="769441"/>
          </a:xfrm>
          <a:prstGeom prst="rect">
            <a:avLst/>
          </a:prstGeom>
          <a:noFill/>
        </p:spPr>
        <p:txBody>
          <a:bodyPr wrap="square" rtlCol="0">
            <a:spAutoFit/>
          </a:bodyPr>
          <a:lstStyle/>
          <a:p>
            <a:r>
              <a:rPr lang="en-US" sz="4400" b="1" dirty="0"/>
              <a:t>Enrollment</a:t>
            </a:r>
          </a:p>
        </p:txBody>
      </p:sp>
      <p:sp>
        <p:nvSpPr>
          <p:cNvPr id="3" name="TextBox 2">
            <a:extLst>
              <a:ext uri="{FF2B5EF4-FFF2-40B4-BE49-F238E27FC236}">
                <a16:creationId xmlns:a16="http://schemas.microsoft.com/office/drawing/2014/main" id="{F08EB3C5-3ECE-40D6-9F7D-E85E0FE573A3}"/>
              </a:ext>
            </a:extLst>
          </p:cNvPr>
          <p:cNvSpPr txBox="1"/>
          <p:nvPr/>
        </p:nvSpPr>
        <p:spPr>
          <a:xfrm>
            <a:off x="1032101" y="1980677"/>
            <a:ext cx="4147127"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Visit www.frrcd.org</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Fill out “Landowner Assistance Form”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 Project Representative will contact you</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Schedule a no – cost site visit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Enter into Agreement with FRRCD; develop workplan</a:t>
            </a:r>
          </a:p>
        </p:txBody>
      </p:sp>
      <p:pic>
        <p:nvPicPr>
          <p:cNvPr id="5" name="Picture 4">
            <a:extLst>
              <a:ext uri="{FF2B5EF4-FFF2-40B4-BE49-F238E27FC236}">
                <a16:creationId xmlns:a16="http://schemas.microsoft.com/office/drawing/2014/main" id="{D3A2E6B3-C63C-4F1B-8E28-53311EF02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688" y="1702964"/>
            <a:ext cx="4525861" cy="4525861"/>
          </a:xfrm>
          <a:prstGeom prst="rect">
            <a:avLst/>
          </a:prstGeom>
        </p:spPr>
      </p:pic>
    </p:spTree>
    <p:extLst>
      <p:ext uri="{BB962C8B-B14F-4D97-AF65-F5344CB8AC3E}">
        <p14:creationId xmlns:p14="http://schemas.microsoft.com/office/powerpoint/2010/main" val="3973074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5D069-F5D5-4443-BFED-6BC9B910FE3F}"/>
              </a:ext>
            </a:extLst>
          </p:cNvPr>
          <p:cNvSpPr txBox="1"/>
          <p:nvPr/>
        </p:nvSpPr>
        <p:spPr>
          <a:xfrm>
            <a:off x="4007417" y="431060"/>
            <a:ext cx="3890542" cy="769441"/>
          </a:xfrm>
          <a:prstGeom prst="rect">
            <a:avLst/>
          </a:prstGeom>
          <a:noFill/>
        </p:spPr>
        <p:txBody>
          <a:bodyPr wrap="square" rtlCol="0">
            <a:spAutoFit/>
          </a:bodyPr>
          <a:lstStyle/>
          <a:p>
            <a:pPr algn="ctr"/>
            <a:r>
              <a:rPr lang="en-US" sz="4400" b="1" dirty="0"/>
              <a:t>Contact</a:t>
            </a:r>
          </a:p>
        </p:txBody>
      </p:sp>
      <p:sp>
        <p:nvSpPr>
          <p:cNvPr id="3" name="TextBox 2">
            <a:extLst>
              <a:ext uri="{FF2B5EF4-FFF2-40B4-BE49-F238E27FC236}">
                <a16:creationId xmlns:a16="http://schemas.microsoft.com/office/drawing/2014/main" id="{F08EB3C5-3ECE-40D6-9F7D-E85E0FE573A3}"/>
              </a:ext>
            </a:extLst>
          </p:cNvPr>
          <p:cNvSpPr txBox="1"/>
          <p:nvPr/>
        </p:nvSpPr>
        <p:spPr>
          <a:xfrm>
            <a:off x="2871454" y="1866137"/>
            <a:ext cx="4147127" cy="1200329"/>
          </a:xfrm>
          <a:prstGeom prst="rect">
            <a:avLst/>
          </a:prstGeom>
          <a:noFill/>
        </p:spPr>
        <p:txBody>
          <a:bodyPr wrap="square" rtlCol="0">
            <a:spAutoFit/>
          </a:bodyPr>
          <a:lstStyle/>
          <a:p>
            <a:r>
              <a:rPr lang="en-US" b="1" dirty="0"/>
              <a:t>Michael Hall</a:t>
            </a:r>
          </a:p>
          <a:p>
            <a:r>
              <a:rPr lang="en-US" b="1" dirty="0"/>
              <a:t>District Manager</a:t>
            </a:r>
          </a:p>
          <a:p>
            <a:r>
              <a:rPr lang="en-US" b="1" dirty="0">
                <a:hlinkClick r:id="rId2"/>
              </a:rPr>
              <a:t>mhall@frrcd.org</a:t>
            </a:r>
            <a:endParaRPr lang="en-US" b="1" dirty="0"/>
          </a:p>
          <a:p>
            <a:r>
              <a:rPr lang="en-US" b="1" dirty="0"/>
              <a:t>530.927.5299 ex. 104</a:t>
            </a:r>
          </a:p>
        </p:txBody>
      </p:sp>
      <p:pic>
        <p:nvPicPr>
          <p:cNvPr id="6" name="Picture 5">
            <a:extLst>
              <a:ext uri="{FF2B5EF4-FFF2-40B4-BE49-F238E27FC236}">
                <a16:creationId xmlns:a16="http://schemas.microsoft.com/office/drawing/2014/main" id="{877E01EA-E175-425B-8783-38867A6C7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41" y="3944833"/>
            <a:ext cx="9412941" cy="2590438"/>
          </a:xfrm>
          <a:prstGeom prst="rect">
            <a:avLst/>
          </a:prstGeom>
        </p:spPr>
      </p:pic>
      <p:sp>
        <p:nvSpPr>
          <p:cNvPr id="4" name="TextBox 3">
            <a:extLst>
              <a:ext uri="{FF2B5EF4-FFF2-40B4-BE49-F238E27FC236}">
                <a16:creationId xmlns:a16="http://schemas.microsoft.com/office/drawing/2014/main" id="{CCA84DDD-9198-4386-A04C-B4A7512DE1CA}"/>
              </a:ext>
            </a:extLst>
          </p:cNvPr>
          <p:cNvSpPr txBox="1"/>
          <p:nvPr/>
        </p:nvSpPr>
        <p:spPr>
          <a:xfrm>
            <a:off x="6635948" y="1866136"/>
            <a:ext cx="3133288" cy="1200329"/>
          </a:xfrm>
          <a:prstGeom prst="rect">
            <a:avLst/>
          </a:prstGeom>
          <a:noFill/>
        </p:spPr>
        <p:txBody>
          <a:bodyPr wrap="square" rtlCol="0">
            <a:spAutoFit/>
          </a:bodyPr>
          <a:lstStyle/>
          <a:p>
            <a:r>
              <a:rPr lang="en-US" b="1" dirty="0"/>
              <a:t>Julia Sidman</a:t>
            </a:r>
          </a:p>
          <a:p>
            <a:r>
              <a:rPr lang="en-US" b="1" dirty="0"/>
              <a:t>Project Coordinator</a:t>
            </a:r>
          </a:p>
          <a:p>
            <a:r>
              <a:rPr lang="en-US" b="1" dirty="0">
                <a:hlinkClick r:id="rId4"/>
              </a:rPr>
              <a:t>jsidman@frrcd.org</a:t>
            </a:r>
            <a:endParaRPr lang="en-US" b="1" dirty="0"/>
          </a:p>
          <a:p>
            <a:r>
              <a:rPr lang="en-US" b="1" dirty="0"/>
              <a:t>530.927.5299 ex. 105</a:t>
            </a:r>
          </a:p>
        </p:txBody>
      </p:sp>
    </p:spTree>
    <p:extLst>
      <p:ext uri="{BB962C8B-B14F-4D97-AF65-F5344CB8AC3E}">
        <p14:creationId xmlns:p14="http://schemas.microsoft.com/office/powerpoint/2010/main" val="3107348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EFBB-D49B-4595-A4F1-6492987FF57A}"/>
              </a:ext>
            </a:extLst>
          </p:cNvPr>
          <p:cNvSpPr>
            <a:spLocks noGrp="1"/>
          </p:cNvSpPr>
          <p:nvPr>
            <p:ph type="title"/>
          </p:nvPr>
        </p:nvSpPr>
        <p:spPr>
          <a:xfrm>
            <a:off x="1218765" y="412762"/>
            <a:ext cx="9404723" cy="841391"/>
          </a:xfrm>
        </p:spPr>
        <p:txBody>
          <a:bodyPr/>
          <a:lstStyle/>
          <a:p>
            <a:pPr algn="ctr"/>
            <a:r>
              <a:rPr lang="en-US" sz="4400" b="1" dirty="0"/>
              <a:t>What is the </a:t>
            </a:r>
            <a:r>
              <a:rPr lang="en-US" sz="4400" b="1" dirty="0" err="1"/>
              <a:t>EFoRT</a:t>
            </a:r>
            <a:r>
              <a:rPr lang="en-US" sz="4400" b="1" dirty="0"/>
              <a:t>?</a:t>
            </a:r>
          </a:p>
        </p:txBody>
      </p:sp>
      <p:sp>
        <p:nvSpPr>
          <p:cNvPr id="3" name="Text Placeholder 2">
            <a:extLst>
              <a:ext uri="{FF2B5EF4-FFF2-40B4-BE49-F238E27FC236}">
                <a16:creationId xmlns:a16="http://schemas.microsoft.com/office/drawing/2014/main" id="{7DB246D6-ABD9-4AB4-8947-914539765DCB}"/>
              </a:ext>
            </a:extLst>
          </p:cNvPr>
          <p:cNvSpPr>
            <a:spLocks noGrp="1"/>
          </p:cNvSpPr>
          <p:nvPr>
            <p:ph type="body" idx="1"/>
          </p:nvPr>
        </p:nvSpPr>
        <p:spPr>
          <a:xfrm>
            <a:off x="646111" y="1149292"/>
            <a:ext cx="4396338" cy="1771338"/>
          </a:xfrm>
        </p:spPr>
        <p:txBody>
          <a:bodyPr/>
          <a:lstStyle/>
          <a:p>
            <a:endParaRPr lang="en-US" dirty="0"/>
          </a:p>
          <a:p>
            <a:r>
              <a:rPr lang="en-US" i="1" dirty="0"/>
              <a:t> </a:t>
            </a:r>
          </a:p>
          <a:p>
            <a:endParaRPr lang="en-US" i="1" dirty="0"/>
          </a:p>
          <a:p>
            <a:endParaRPr lang="en-US" i="1" dirty="0"/>
          </a:p>
          <a:p>
            <a:endParaRPr lang="en-US" i="1" dirty="0"/>
          </a:p>
          <a:p>
            <a:r>
              <a:rPr lang="en-US" b="1" dirty="0"/>
              <a:t>Established through the </a:t>
            </a:r>
            <a:r>
              <a:rPr lang="en-US" b="1" i="1" dirty="0"/>
              <a:t>“California Wildfire and Forest Resilience Action Plan” </a:t>
            </a:r>
            <a:r>
              <a:rPr lang="en-US" sz="1400" b="1" dirty="0"/>
              <a:t>(January 2021)</a:t>
            </a:r>
          </a:p>
        </p:txBody>
      </p:sp>
      <p:sp>
        <p:nvSpPr>
          <p:cNvPr id="4" name="Content Placeholder 3">
            <a:extLst>
              <a:ext uri="{FF2B5EF4-FFF2-40B4-BE49-F238E27FC236}">
                <a16:creationId xmlns:a16="http://schemas.microsoft.com/office/drawing/2014/main" id="{27E6AEEA-28A2-4796-B7BD-66D51C9BCABE}"/>
              </a:ext>
            </a:extLst>
          </p:cNvPr>
          <p:cNvSpPr>
            <a:spLocks noGrp="1"/>
          </p:cNvSpPr>
          <p:nvPr>
            <p:ph sz="half" idx="2"/>
          </p:nvPr>
        </p:nvSpPr>
        <p:spPr>
          <a:xfrm>
            <a:off x="574629" y="3141637"/>
            <a:ext cx="4396339" cy="4454486"/>
          </a:xfrm>
        </p:spPr>
        <p:txBody>
          <a:bodyPr>
            <a:normAutofit/>
          </a:bodyPr>
          <a:lstStyle/>
          <a:p>
            <a:r>
              <a:rPr lang="en-US" dirty="0"/>
              <a:t>Action Item 1.14- </a:t>
            </a:r>
            <a:r>
              <a:rPr lang="en-US" i="1" dirty="0"/>
              <a:t>“CALFIRE and other State agencies will explore the potential for developing emergency forest restoration teams to assist small landowners impacted by wildfires with funding and expertise to restore their properties and help prevent further damage to life, property and natural resources” </a:t>
            </a:r>
            <a:endParaRPr lang="en-US" dirty="0"/>
          </a:p>
          <a:p>
            <a:pPr marL="0" indent="0">
              <a:buNone/>
            </a:pPr>
            <a:r>
              <a:rPr lang="en-US" i="1" dirty="0"/>
              <a:t> </a:t>
            </a:r>
            <a:endParaRPr lang="en-US" dirty="0"/>
          </a:p>
          <a:p>
            <a:pPr marL="0" indent="0">
              <a:buNone/>
            </a:pPr>
            <a:br>
              <a:rPr lang="en-US" dirty="0"/>
            </a:br>
            <a:endParaRPr lang="en-US" dirty="0"/>
          </a:p>
        </p:txBody>
      </p:sp>
      <p:sp>
        <p:nvSpPr>
          <p:cNvPr id="12" name="TextBox 11">
            <a:extLst>
              <a:ext uri="{FF2B5EF4-FFF2-40B4-BE49-F238E27FC236}">
                <a16:creationId xmlns:a16="http://schemas.microsoft.com/office/drawing/2014/main" id="{50E1A280-A2A4-47FE-8627-1E90573CBB7B}"/>
              </a:ext>
            </a:extLst>
          </p:cNvPr>
          <p:cNvSpPr txBox="1"/>
          <p:nvPr/>
        </p:nvSpPr>
        <p:spPr>
          <a:xfrm>
            <a:off x="8677835" y="6895521"/>
            <a:ext cx="3339084" cy="369332"/>
          </a:xfrm>
          <a:prstGeom prst="rect">
            <a:avLst/>
          </a:prstGeom>
          <a:noFill/>
        </p:spPr>
        <p:txBody>
          <a:bodyPr wrap="square" rtlCol="0">
            <a:spAutoFit/>
          </a:bodyPr>
          <a:lstStyle/>
          <a:p>
            <a:r>
              <a:rPr lang="en-US" sz="900">
                <a:hlinkClick r:id="rId3" tooltip="https://www.flickr.com/photos/kaibabnationalforest/38196909015"/>
              </a:rPr>
              <a:t>This Photo</a:t>
            </a:r>
            <a:r>
              <a:rPr lang="en-US" sz="900"/>
              <a:t> by Unknown Author is licensed under </a:t>
            </a:r>
            <a:r>
              <a:rPr lang="en-US" sz="900">
                <a:hlinkClick r:id="rId4" tooltip="https://creativecommons.org/licenses/by-sa/3.0/"/>
              </a:rPr>
              <a:t>CC BY-SA</a:t>
            </a:r>
            <a:endParaRPr lang="en-US" sz="900"/>
          </a:p>
        </p:txBody>
      </p:sp>
      <p:pic>
        <p:nvPicPr>
          <p:cNvPr id="16" name="Content Placeholder 15">
            <a:extLst>
              <a:ext uri="{FF2B5EF4-FFF2-40B4-BE49-F238E27FC236}">
                <a16:creationId xmlns:a16="http://schemas.microsoft.com/office/drawing/2014/main" id="{EF587DA9-E0BC-4237-971A-C9F3C4096B8D}"/>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152432" y="2004969"/>
            <a:ext cx="6398006" cy="3598878"/>
          </a:xfrm>
        </p:spPr>
      </p:pic>
    </p:spTree>
    <p:extLst>
      <p:ext uri="{BB962C8B-B14F-4D97-AF65-F5344CB8AC3E}">
        <p14:creationId xmlns:p14="http://schemas.microsoft.com/office/powerpoint/2010/main" val="332938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86375-3706-420A-9B13-48CD95346FB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23095" y="1740275"/>
            <a:ext cx="3567812" cy="1151316"/>
          </a:xfrm>
          <a:prstGeom prst="rect">
            <a:avLst/>
          </a:prstGeom>
        </p:spPr>
      </p:pic>
      <p:pic>
        <p:nvPicPr>
          <p:cNvPr id="3" name="Picture 2">
            <a:extLst>
              <a:ext uri="{FF2B5EF4-FFF2-40B4-BE49-F238E27FC236}">
                <a16:creationId xmlns:a16="http://schemas.microsoft.com/office/drawing/2014/main" id="{FB526E50-6EAC-49C6-89B2-C16CB15E37C1}"/>
              </a:ext>
            </a:extLst>
          </p:cNvPr>
          <p:cNvPicPr/>
          <p:nvPr/>
        </p:nvPicPr>
        <p:blipFill>
          <a:blip r:embed="rId4">
            <a:extLst>
              <a:ext uri="{28A0092B-C50C-407E-A947-70E740481C1C}">
                <a14:useLocalDpi xmlns:a14="http://schemas.microsoft.com/office/drawing/2010/main" val="0"/>
              </a:ext>
            </a:extLst>
          </a:blip>
          <a:stretch>
            <a:fillRect/>
          </a:stretch>
        </p:blipFill>
        <p:spPr>
          <a:xfrm>
            <a:off x="170577" y="4347276"/>
            <a:ext cx="3965196" cy="1197499"/>
          </a:xfrm>
          <a:prstGeom prst="rect">
            <a:avLst/>
          </a:prstGeom>
        </p:spPr>
      </p:pic>
      <p:pic>
        <p:nvPicPr>
          <p:cNvPr id="4" name="Picture 3">
            <a:extLst>
              <a:ext uri="{FF2B5EF4-FFF2-40B4-BE49-F238E27FC236}">
                <a16:creationId xmlns:a16="http://schemas.microsoft.com/office/drawing/2014/main" id="{48991FAF-9D0B-41F1-87CB-F5D3C5B1F114}"/>
              </a:ext>
            </a:extLst>
          </p:cNvPr>
          <p:cNvPicPr/>
          <p:nvPr/>
        </p:nvPicPr>
        <p:blipFill>
          <a:blip r:embed="rId5">
            <a:extLst>
              <a:ext uri="{28A0092B-C50C-407E-A947-70E740481C1C}">
                <a14:useLocalDpi xmlns:a14="http://schemas.microsoft.com/office/drawing/2010/main" val="0"/>
              </a:ext>
            </a:extLst>
          </a:blip>
          <a:stretch>
            <a:fillRect/>
          </a:stretch>
        </p:blipFill>
        <p:spPr>
          <a:xfrm>
            <a:off x="9128239" y="3379071"/>
            <a:ext cx="3063761" cy="2429011"/>
          </a:xfrm>
          <a:prstGeom prst="rect">
            <a:avLst/>
          </a:prstGeom>
        </p:spPr>
      </p:pic>
      <p:pic>
        <p:nvPicPr>
          <p:cNvPr id="5" name="Picture 4">
            <a:extLst>
              <a:ext uri="{FF2B5EF4-FFF2-40B4-BE49-F238E27FC236}">
                <a16:creationId xmlns:a16="http://schemas.microsoft.com/office/drawing/2014/main" id="{AFD6885B-B445-46CD-B18A-A1E39946FB7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224629" y="1706131"/>
            <a:ext cx="3103709" cy="1273942"/>
          </a:xfrm>
          <a:prstGeom prst="rect">
            <a:avLst/>
          </a:prstGeom>
        </p:spPr>
      </p:pic>
      <p:pic>
        <p:nvPicPr>
          <p:cNvPr id="6" name="Picture 5">
            <a:extLst>
              <a:ext uri="{FF2B5EF4-FFF2-40B4-BE49-F238E27FC236}">
                <a16:creationId xmlns:a16="http://schemas.microsoft.com/office/drawing/2014/main" id="{1846D1C9-035A-4BF7-93B5-5C4AD135AC4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913807" y="3478929"/>
            <a:ext cx="2214432" cy="2309472"/>
          </a:xfrm>
          <a:prstGeom prst="rect">
            <a:avLst/>
          </a:prstGeom>
        </p:spPr>
      </p:pic>
      <p:pic>
        <p:nvPicPr>
          <p:cNvPr id="8" name="Picture 7">
            <a:extLst>
              <a:ext uri="{FF2B5EF4-FFF2-40B4-BE49-F238E27FC236}">
                <a16:creationId xmlns:a16="http://schemas.microsoft.com/office/drawing/2014/main" id="{DDFC08FF-99A2-4EE1-B76A-019C6FC658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402" y="1740275"/>
            <a:ext cx="1893307" cy="1893307"/>
          </a:xfrm>
          <a:prstGeom prst="rect">
            <a:avLst/>
          </a:prstGeom>
        </p:spPr>
      </p:pic>
      <p:sp>
        <p:nvSpPr>
          <p:cNvPr id="9" name="TextBox 8">
            <a:extLst>
              <a:ext uri="{FF2B5EF4-FFF2-40B4-BE49-F238E27FC236}">
                <a16:creationId xmlns:a16="http://schemas.microsoft.com/office/drawing/2014/main" id="{E424CDA7-6B5C-4D62-9344-7E9252C8944B}"/>
              </a:ext>
            </a:extLst>
          </p:cNvPr>
          <p:cNvSpPr txBox="1"/>
          <p:nvPr/>
        </p:nvSpPr>
        <p:spPr>
          <a:xfrm>
            <a:off x="4024459" y="433425"/>
            <a:ext cx="4755540" cy="769441"/>
          </a:xfrm>
          <a:prstGeom prst="rect">
            <a:avLst/>
          </a:prstGeom>
          <a:noFill/>
        </p:spPr>
        <p:txBody>
          <a:bodyPr wrap="square" rtlCol="0">
            <a:spAutoFit/>
          </a:bodyPr>
          <a:lstStyle/>
          <a:p>
            <a:r>
              <a:rPr lang="en-US" sz="4400" b="1" dirty="0" err="1"/>
              <a:t>EFoRT</a:t>
            </a:r>
            <a:r>
              <a:rPr lang="en-US" sz="4400" b="1" dirty="0"/>
              <a:t> Partners </a:t>
            </a:r>
          </a:p>
        </p:txBody>
      </p:sp>
      <p:pic>
        <p:nvPicPr>
          <p:cNvPr id="1026" name="Picture 2" descr="Maidu Summit Consortium">
            <a:extLst>
              <a:ext uri="{FF2B5EF4-FFF2-40B4-BE49-F238E27FC236}">
                <a16:creationId xmlns:a16="http://schemas.microsoft.com/office/drawing/2014/main" id="{ECDF2070-E7FA-4A22-BD43-30E7A65992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2311" y="3478929"/>
            <a:ext cx="2143720" cy="230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54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95C-E142-4919-B6F9-2A797F0B5E88}"/>
              </a:ext>
            </a:extLst>
          </p:cNvPr>
          <p:cNvSpPr txBox="1"/>
          <p:nvPr/>
        </p:nvSpPr>
        <p:spPr>
          <a:xfrm>
            <a:off x="3724084" y="245891"/>
            <a:ext cx="5588000" cy="769441"/>
          </a:xfrm>
          <a:prstGeom prst="rect">
            <a:avLst/>
          </a:prstGeom>
          <a:noFill/>
        </p:spPr>
        <p:txBody>
          <a:bodyPr wrap="square" rtlCol="0">
            <a:spAutoFit/>
          </a:bodyPr>
          <a:lstStyle/>
          <a:p>
            <a:r>
              <a:rPr lang="en-US" sz="4400" b="1" dirty="0"/>
              <a:t>Scope of Work</a:t>
            </a:r>
          </a:p>
        </p:txBody>
      </p:sp>
      <p:sp>
        <p:nvSpPr>
          <p:cNvPr id="3" name="TextBox 2">
            <a:extLst>
              <a:ext uri="{FF2B5EF4-FFF2-40B4-BE49-F238E27FC236}">
                <a16:creationId xmlns:a16="http://schemas.microsoft.com/office/drawing/2014/main" id="{F7DF0526-A752-4ECF-84EF-A9B249DCA557}"/>
              </a:ext>
            </a:extLst>
          </p:cNvPr>
          <p:cNvSpPr txBox="1"/>
          <p:nvPr/>
        </p:nvSpPr>
        <p:spPr>
          <a:xfrm>
            <a:off x="319279" y="1015332"/>
            <a:ext cx="4529558" cy="5632311"/>
          </a:xfrm>
          <a:prstGeom prst="rect">
            <a:avLst/>
          </a:prstGeom>
          <a:noFill/>
        </p:spPr>
        <p:txBody>
          <a:bodyPr wrap="square" rtlCol="0">
            <a:spAutoFit/>
          </a:bodyPr>
          <a:lstStyle/>
          <a:p>
            <a:pPr marL="285750" lvl="0" indent="-285750">
              <a:buFont typeface="Arial" panose="020B0604020202020204" pitchFamily="34" charset="0"/>
              <a:buChar char="•"/>
            </a:pPr>
            <a:r>
              <a:rPr lang="en-US" b="1" dirty="0"/>
              <a:t>Analyze NIPF lands to assess fire severity</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Outreach and education </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Develop forest restoration plans</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CEQA compliance</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Site preparation and fuel reduction</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Address wood utilization and green waste removal</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Reforestation </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Follow- up release treatments</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Efficacy monitoring</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CDC295A-9454-439C-83FF-DE69E0259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453" y="3662144"/>
            <a:ext cx="3209799" cy="2319262"/>
          </a:xfrm>
          <a:prstGeom prst="rect">
            <a:avLst/>
          </a:prstGeom>
        </p:spPr>
      </p:pic>
      <p:pic>
        <p:nvPicPr>
          <p:cNvPr id="2050" name="Picture 2" descr="File:Salvage logging timber sales can defray costs associated with the fire recovery (18592764666).jpg">
            <a:extLst>
              <a:ext uri="{FF2B5EF4-FFF2-40B4-BE49-F238E27FC236}">
                <a16:creationId xmlns:a16="http://schemas.microsoft.com/office/drawing/2014/main" id="{AB60727A-5C4F-46C9-BACC-CB932C90B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122" y="1261489"/>
            <a:ext cx="3187531" cy="23192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CFEF064-E355-4FE5-937C-157CACB1E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0123" y="3662144"/>
            <a:ext cx="3187532" cy="2319262"/>
          </a:xfrm>
          <a:prstGeom prst="rect">
            <a:avLst/>
          </a:prstGeom>
        </p:spPr>
      </p:pic>
      <p:pic>
        <p:nvPicPr>
          <p:cNvPr id="9" name="Picture 8">
            <a:extLst>
              <a:ext uri="{FF2B5EF4-FFF2-40B4-BE49-F238E27FC236}">
                <a16:creationId xmlns:a16="http://schemas.microsoft.com/office/drawing/2014/main" id="{DFD5F69B-0057-421C-88D1-BF0589217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1661" y="1261489"/>
            <a:ext cx="3187531" cy="2319261"/>
          </a:xfrm>
          <a:prstGeom prst="rect">
            <a:avLst/>
          </a:prstGeom>
        </p:spPr>
      </p:pic>
    </p:spTree>
    <p:extLst>
      <p:ext uri="{BB962C8B-B14F-4D97-AF65-F5344CB8AC3E}">
        <p14:creationId xmlns:p14="http://schemas.microsoft.com/office/powerpoint/2010/main" val="1662764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8D8C-7F80-4882-B38A-7CFF87924443}"/>
              </a:ext>
            </a:extLst>
          </p:cNvPr>
          <p:cNvSpPr txBox="1"/>
          <p:nvPr/>
        </p:nvSpPr>
        <p:spPr>
          <a:xfrm>
            <a:off x="3537528" y="600364"/>
            <a:ext cx="4137891" cy="769441"/>
          </a:xfrm>
          <a:prstGeom prst="rect">
            <a:avLst/>
          </a:prstGeom>
          <a:noFill/>
        </p:spPr>
        <p:txBody>
          <a:bodyPr wrap="square" rtlCol="0">
            <a:spAutoFit/>
          </a:bodyPr>
          <a:lstStyle/>
          <a:p>
            <a:pPr algn="ctr"/>
            <a:r>
              <a:rPr lang="en-US" sz="4400" b="1" dirty="0"/>
              <a:t>Complexity </a:t>
            </a:r>
          </a:p>
        </p:txBody>
      </p:sp>
      <p:sp>
        <p:nvSpPr>
          <p:cNvPr id="3" name="TextBox 2">
            <a:extLst>
              <a:ext uri="{FF2B5EF4-FFF2-40B4-BE49-F238E27FC236}">
                <a16:creationId xmlns:a16="http://schemas.microsoft.com/office/drawing/2014/main" id="{E72CCDB0-D192-4485-9866-391F890DA7BC}"/>
              </a:ext>
            </a:extLst>
          </p:cNvPr>
          <p:cNvSpPr txBox="1"/>
          <p:nvPr/>
        </p:nvSpPr>
        <p:spPr>
          <a:xfrm>
            <a:off x="507153" y="1456322"/>
            <a:ext cx="4378036"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err="1"/>
              <a:t>EFoRT</a:t>
            </a:r>
            <a:r>
              <a:rPr lang="en-US" b="1" dirty="0"/>
              <a:t> will work with individual landowners to create landowner specific restoration plans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Landowners can work with Registered Professional Foresters and </a:t>
            </a:r>
            <a:r>
              <a:rPr lang="en-US" b="1" dirty="0" err="1"/>
              <a:t>EFoRT</a:t>
            </a:r>
            <a:r>
              <a:rPr lang="en-US" b="1" dirty="0"/>
              <a:t> to select restoration treatments appropriate to their lands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err="1"/>
              <a:t>EFoRT</a:t>
            </a:r>
            <a:r>
              <a:rPr lang="en-US" b="1" dirty="0"/>
              <a:t> will coordinate between landowners and partners to address timing and delivery of work.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Multi-year Process </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08F1E8D-2700-4BE2-A5FB-4BF646083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53808" y="2199987"/>
            <a:ext cx="4890655" cy="3667991"/>
          </a:xfrm>
          <a:prstGeom prst="rect">
            <a:avLst/>
          </a:prstGeom>
        </p:spPr>
      </p:pic>
    </p:spTree>
    <p:extLst>
      <p:ext uri="{BB962C8B-B14F-4D97-AF65-F5344CB8AC3E}">
        <p14:creationId xmlns:p14="http://schemas.microsoft.com/office/powerpoint/2010/main" val="1478595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3BF55F-6981-4F0B-BC2D-8A80A64CFD6E}"/>
              </a:ext>
            </a:extLst>
          </p:cNvPr>
          <p:cNvSpPr txBox="1"/>
          <p:nvPr/>
        </p:nvSpPr>
        <p:spPr>
          <a:xfrm>
            <a:off x="4558145" y="637308"/>
            <a:ext cx="3075709" cy="769441"/>
          </a:xfrm>
          <a:prstGeom prst="rect">
            <a:avLst/>
          </a:prstGeom>
          <a:noFill/>
        </p:spPr>
        <p:txBody>
          <a:bodyPr wrap="square" rtlCol="0">
            <a:spAutoFit/>
          </a:bodyPr>
          <a:lstStyle/>
          <a:p>
            <a:r>
              <a:rPr lang="en-US" sz="4400" b="1" dirty="0"/>
              <a:t>Eligibility </a:t>
            </a:r>
          </a:p>
        </p:txBody>
      </p:sp>
      <p:sp>
        <p:nvSpPr>
          <p:cNvPr id="3" name="TextBox 2">
            <a:extLst>
              <a:ext uri="{FF2B5EF4-FFF2-40B4-BE49-F238E27FC236}">
                <a16:creationId xmlns:a16="http://schemas.microsoft.com/office/drawing/2014/main" id="{5FEA7DE7-1CC4-45C8-8710-2F118372CA8D}"/>
              </a:ext>
            </a:extLst>
          </p:cNvPr>
          <p:cNvSpPr txBox="1"/>
          <p:nvPr/>
        </p:nvSpPr>
        <p:spPr>
          <a:xfrm>
            <a:off x="295563" y="1988640"/>
            <a:ext cx="5495636"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Non-Industrial Private Forest Landowners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Located within Plumas County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Within footprint of 2020/ 2021 Wildfires (North Complex, </a:t>
            </a:r>
            <a:r>
              <a:rPr lang="en-US" b="1" dirty="0" err="1"/>
              <a:t>Beckwourth</a:t>
            </a:r>
            <a:r>
              <a:rPr lang="en-US" b="1" dirty="0"/>
              <a:t>, Sheep, Dixie)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Priorities: WUI, Proximity to Communities and Infrastructure, Fire Severity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No work within 100 ft defensible space </a:t>
            </a:r>
          </a:p>
        </p:txBody>
      </p:sp>
      <p:pic>
        <p:nvPicPr>
          <p:cNvPr id="5" name="Picture 4">
            <a:extLst>
              <a:ext uri="{FF2B5EF4-FFF2-40B4-BE49-F238E27FC236}">
                <a16:creationId xmlns:a16="http://schemas.microsoft.com/office/drawing/2014/main" id="{D0BB5CF5-22C9-4595-8005-AB4F111E1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35207" y="2017457"/>
            <a:ext cx="4516745" cy="3532614"/>
          </a:xfrm>
          <a:prstGeom prst="rect">
            <a:avLst/>
          </a:prstGeom>
        </p:spPr>
      </p:pic>
      <p:sp>
        <p:nvSpPr>
          <p:cNvPr id="6" name="TextBox 5">
            <a:extLst>
              <a:ext uri="{FF2B5EF4-FFF2-40B4-BE49-F238E27FC236}">
                <a16:creationId xmlns:a16="http://schemas.microsoft.com/office/drawing/2014/main" id="{B75D4419-906B-45E9-B546-7BE3C654D233}"/>
              </a:ext>
            </a:extLst>
          </p:cNvPr>
          <p:cNvSpPr txBox="1"/>
          <p:nvPr/>
        </p:nvSpPr>
        <p:spPr>
          <a:xfrm>
            <a:off x="5495636" y="6160778"/>
            <a:ext cx="6243781" cy="369332"/>
          </a:xfrm>
          <a:prstGeom prst="rect">
            <a:avLst/>
          </a:prstGeom>
          <a:noFill/>
        </p:spPr>
        <p:txBody>
          <a:bodyPr wrap="square" rtlCol="0">
            <a:spAutoFit/>
          </a:bodyPr>
          <a:lstStyle/>
          <a:p>
            <a:r>
              <a:rPr lang="en-US" i="1" dirty="0"/>
              <a:t>High severity burn post Dixie on NIPF near Indian Valley</a:t>
            </a:r>
          </a:p>
        </p:txBody>
      </p:sp>
    </p:spTree>
    <p:extLst>
      <p:ext uri="{BB962C8B-B14F-4D97-AF65-F5344CB8AC3E}">
        <p14:creationId xmlns:p14="http://schemas.microsoft.com/office/powerpoint/2010/main" val="27046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8D8C-7F80-4882-B38A-7CFF87924443}"/>
              </a:ext>
            </a:extLst>
          </p:cNvPr>
          <p:cNvSpPr txBox="1"/>
          <p:nvPr/>
        </p:nvSpPr>
        <p:spPr>
          <a:xfrm>
            <a:off x="3537528" y="600364"/>
            <a:ext cx="4137891" cy="769441"/>
          </a:xfrm>
          <a:prstGeom prst="rect">
            <a:avLst/>
          </a:prstGeom>
          <a:noFill/>
        </p:spPr>
        <p:txBody>
          <a:bodyPr wrap="square" rtlCol="0">
            <a:spAutoFit/>
          </a:bodyPr>
          <a:lstStyle/>
          <a:p>
            <a:pPr algn="ctr"/>
            <a:r>
              <a:rPr lang="en-US" sz="4400" b="1" dirty="0"/>
              <a:t>  </a:t>
            </a:r>
          </a:p>
        </p:txBody>
      </p:sp>
      <p:sp>
        <p:nvSpPr>
          <p:cNvPr id="3" name="TextBox 2">
            <a:extLst>
              <a:ext uri="{FF2B5EF4-FFF2-40B4-BE49-F238E27FC236}">
                <a16:creationId xmlns:a16="http://schemas.microsoft.com/office/drawing/2014/main" id="{E72CCDB0-D192-4485-9866-391F890DA7BC}"/>
              </a:ext>
            </a:extLst>
          </p:cNvPr>
          <p:cNvSpPr txBox="1"/>
          <p:nvPr/>
        </p:nvSpPr>
        <p:spPr>
          <a:xfrm>
            <a:off x="2606179" y="600364"/>
            <a:ext cx="6979641" cy="2031325"/>
          </a:xfrm>
          <a:prstGeom prst="rect">
            <a:avLst/>
          </a:prstGeom>
          <a:noFill/>
        </p:spPr>
        <p:txBody>
          <a:bodyPr wrap="square" rtlCol="0">
            <a:spAutoFit/>
          </a:bodyPr>
          <a:lstStyle/>
          <a:p>
            <a:r>
              <a:rPr lang="en-US" sz="3600" b="1" dirty="0"/>
              <a:t>Two Ways to Fund Projects</a:t>
            </a:r>
          </a:p>
          <a:p>
            <a:endParaRPr lang="en-US" sz="3600" b="1" dirty="0"/>
          </a:p>
          <a:p>
            <a:pPr marL="285750" indent="-285750">
              <a:buFont typeface="Arial" panose="020B0604020202020204" pitchFamily="34" charset="0"/>
              <a:buChar char="•"/>
            </a:pPr>
            <a:r>
              <a:rPr lang="en-US" b="1" dirty="0"/>
              <a:t>Cap-Rate Reimbursements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Managed Contracts</a:t>
            </a:r>
          </a:p>
        </p:txBody>
      </p:sp>
      <p:pic>
        <p:nvPicPr>
          <p:cNvPr id="5" name="Picture 4">
            <a:extLst>
              <a:ext uri="{FF2B5EF4-FFF2-40B4-BE49-F238E27FC236}">
                <a16:creationId xmlns:a16="http://schemas.microsoft.com/office/drawing/2014/main" id="{C08F1E8D-2700-4BE2-A5FB-4BF646083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83" y="2996406"/>
            <a:ext cx="10184234" cy="3517688"/>
          </a:xfrm>
          <a:prstGeom prst="rect">
            <a:avLst/>
          </a:prstGeom>
        </p:spPr>
      </p:pic>
    </p:spTree>
    <p:extLst>
      <p:ext uri="{BB962C8B-B14F-4D97-AF65-F5344CB8AC3E}">
        <p14:creationId xmlns:p14="http://schemas.microsoft.com/office/powerpoint/2010/main" val="206257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8D8C-7F80-4882-B38A-7CFF87924443}"/>
              </a:ext>
            </a:extLst>
          </p:cNvPr>
          <p:cNvSpPr txBox="1"/>
          <p:nvPr/>
        </p:nvSpPr>
        <p:spPr>
          <a:xfrm>
            <a:off x="1887523" y="378690"/>
            <a:ext cx="7474591" cy="769441"/>
          </a:xfrm>
          <a:prstGeom prst="rect">
            <a:avLst/>
          </a:prstGeom>
          <a:noFill/>
        </p:spPr>
        <p:txBody>
          <a:bodyPr wrap="square" rtlCol="0">
            <a:spAutoFit/>
          </a:bodyPr>
          <a:lstStyle/>
          <a:p>
            <a:pPr algn="ctr"/>
            <a:r>
              <a:rPr lang="en-US" sz="4400" b="1" dirty="0"/>
              <a:t>Cap Rate Reimbursements</a:t>
            </a:r>
          </a:p>
        </p:txBody>
      </p:sp>
      <p:sp>
        <p:nvSpPr>
          <p:cNvPr id="3" name="TextBox 2">
            <a:extLst>
              <a:ext uri="{FF2B5EF4-FFF2-40B4-BE49-F238E27FC236}">
                <a16:creationId xmlns:a16="http://schemas.microsoft.com/office/drawing/2014/main" id="{E72CCDB0-D192-4485-9866-391F890DA7BC}"/>
              </a:ext>
            </a:extLst>
          </p:cNvPr>
          <p:cNvSpPr txBox="1"/>
          <p:nvPr/>
        </p:nvSpPr>
        <p:spPr>
          <a:xfrm>
            <a:off x="381319" y="1335825"/>
            <a:ext cx="4954080" cy="5632311"/>
          </a:xfrm>
          <a:prstGeom prst="rect">
            <a:avLst/>
          </a:prstGeom>
          <a:noFill/>
        </p:spPr>
        <p:txBody>
          <a:bodyPr wrap="square" rtlCol="0">
            <a:spAutoFit/>
          </a:bodyPr>
          <a:lstStyle/>
          <a:p>
            <a:pPr marL="285750" indent="-285750">
              <a:buFont typeface="Arial" panose="020B0604020202020204" pitchFamily="34" charset="0"/>
              <a:buChar char="•"/>
            </a:pPr>
            <a:r>
              <a:rPr lang="en-US" b="1" dirty="0"/>
              <a:t>Establishes a cap-rate for restoration activities per acre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Rates based on NRCS/ CFIP / average operator rates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Adjusted Annually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Landowners/ operators will be reimbursed pending completion of project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Allows the landowner to choose Operator/ Contractor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Can still be used on properties with other funding, provided the same activity is not paid for twice </a:t>
            </a:r>
          </a:p>
          <a:p>
            <a:endParaRPr lang="en-US" b="1" dirty="0"/>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08F1E8D-2700-4BE2-A5FB-4BF646083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53808" y="2199987"/>
            <a:ext cx="4890655" cy="3667991"/>
          </a:xfrm>
          <a:prstGeom prst="rect">
            <a:avLst/>
          </a:prstGeom>
        </p:spPr>
      </p:pic>
    </p:spTree>
    <p:extLst>
      <p:ext uri="{BB962C8B-B14F-4D97-AF65-F5344CB8AC3E}">
        <p14:creationId xmlns:p14="http://schemas.microsoft.com/office/powerpoint/2010/main" val="526894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8D8C-7F80-4882-B38A-7CFF87924443}"/>
              </a:ext>
            </a:extLst>
          </p:cNvPr>
          <p:cNvSpPr txBox="1"/>
          <p:nvPr/>
        </p:nvSpPr>
        <p:spPr>
          <a:xfrm>
            <a:off x="1073791" y="378690"/>
            <a:ext cx="8288323" cy="769441"/>
          </a:xfrm>
          <a:prstGeom prst="rect">
            <a:avLst/>
          </a:prstGeom>
          <a:noFill/>
        </p:spPr>
        <p:txBody>
          <a:bodyPr wrap="square" rtlCol="0">
            <a:spAutoFit/>
          </a:bodyPr>
          <a:lstStyle/>
          <a:p>
            <a:pPr algn="ctr"/>
            <a:r>
              <a:rPr lang="en-US" sz="4400" b="1" dirty="0"/>
              <a:t>District Managed Contracting</a:t>
            </a:r>
          </a:p>
        </p:txBody>
      </p:sp>
      <p:sp>
        <p:nvSpPr>
          <p:cNvPr id="3" name="TextBox 2">
            <a:extLst>
              <a:ext uri="{FF2B5EF4-FFF2-40B4-BE49-F238E27FC236}">
                <a16:creationId xmlns:a16="http://schemas.microsoft.com/office/drawing/2014/main" id="{E72CCDB0-D192-4485-9866-391F890DA7BC}"/>
              </a:ext>
            </a:extLst>
          </p:cNvPr>
          <p:cNvSpPr txBox="1"/>
          <p:nvPr/>
        </p:nvSpPr>
        <p:spPr>
          <a:xfrm>
            <a:off x="515542" y="1899048"/>
            <a:ext cx="4954080"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FRRCD oversees operations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Landowners still involved with planning, will work with Registered Professional Foresters and Project Coordinators to create restoration plan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Project design will aim to incorporate many landowners into same work area</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Competitive Bid Process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b="1" dirty="0"/>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08F1E8D-2700-4BE2-A5FB-4BF646083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752" y="1781602"/>
            <a:ext cx="5705763" cy="4279323"/>
          </a:xfrm>
          <a:prstGeom prst="rect">
            <a:avLst/>
          </a:prstGeom>
        </p:spPr>
      </p:pic>
    </p:spTree>
    <p:extLst>
      <p:ext uri="{BB962C8B-B14F-4D97-AF65-F5344CB8AC3E}">
        <p14:creationId xmlns:p14="http://schemas.microsoft.com/office/powerpoint/2010/main" val="10766868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6106</TotalTime>
  <Words>702</Words>
  <Application>Microsoft Office PowerPoint</Application>
  <PresentationFormat>Widescreen</PresentationFormat>
  <Paragraphs>135</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Wingdings 3</vt:lpstr>
      <vt:lpstr>Ion</vt:lpstr>
      <vt:lpstr>Plumas Emergency Forest Restoration Team (EFoRT)</vt:lpstr>
      <vt:lpstr>What is the EFoRT?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 Fire VTP Vegetation Treatment Plan</dc:title>
  <dc:creator>Owner</dc:creator>
  <cp:lastModifiedBy>Owner</cp:lastModifiedBy>
  <cp:revision>71</cp:revision>
  <dcterms:created xsi:type="dcterms:W3CDTF">2020-08-31T17:05:17Z</dcterms:created>
  <dcterms:modified xsi:type="dcterms:W3CDTF">2022-03-23T22:58:00Z</dcterms:modified>
</cp:coreProperties>
</file>