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0" r:id="rId3"/>
    <p:sldId id="308" r:id="rId4"/>
    <p:sldId id="311" r:id="rId5"/>
    <p:sldId id="313" r:id="rId6"/>
    <p:sldId id="339" r:id="rId7"/>
    <p:sldId id="335" r:id="rId8"/>
    <p:sldId id="336" r:id="rId9"/>
    <p:sldId id="337" r:id="rId10"/>
    <p:sldId id="338" r:id="rId11"/>
    <p:sldId id="340" r:id="rId12"/>
    <p:sldId id="326" r:id="rId13"/>
    <p:sldId id="334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84687"/>
  </p:normalViewPr>
  <p:slideViewPr>
    <p:cSldViewPr snapToGrid="0" snapToObjects="1">
      <p:cViewPr varScale="1">
        <p:scale>
          <a:sx n="110" d="100"/>
          <a:sy n="110" d="100"/>
        </p:scale>
        <p:origin x="1208" y="176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217" tIns="47108" rIns="94217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17" tIns="47108" rIns="94217" bIns="47108" rtlCol="0"/>
          <a:lstStyle>
            <a:lvl1pPr algn="r">
              <a:defRPr sz="1200"/>
            </a:lvl1pPr>
          </a:lstStyle>
          <a:p>
            <a:fld id="{FA4BF991-F593-45E6-9EE9-D8E5C2977E75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217" tIns="47108" rIns="94217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7" tIns="47108" rIns="94217" bIns="47108" rtlCol="0" anchor="b"/>
          <a:lstStyle>
            <a:lvl1pPr algn="r">
              <a:defRPr sz="1200"/>
            </a:lvl1pPr>
          </a:lstStyle>
          <a:p>
            <a:fld id="{68F25527-FEDF-4485-A50A-BE463C6D3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06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217" tIns="47108" rIns="94217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17" tIns="47108" rIns="94217" bIns="47108" rtlCol="0"/>
          <a:lstStyle>
            <a:lvl1pPr algn="r">
              <a:defRPr sz="1200"/>
            </a:lvl1pPr>
          </a:lstStyle>
          <a:p>
            <a:fld id="{805C6FA8-CF24-9940-8361-F2D43164B47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7" tIns="47108" rIns="94217" bIns="471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696712"/>
          </a:xfrm>
          <a:prstGeom prst="rect">
            <a:avLst/>
          </a:prstGeom>
        </p:spPr>
        <p:txBody>
          <a:bodyPr vert="horz" lIns="94217" tIns="47108" rIns="94217" bIns="471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217" tIns="47108" rIns="94217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7" tIns="47108" rIns="94217" bIns="47108" rtlCol="0" anchor="b"/>
          <a:lstStyle>
            <a:lvl1pPr algn="r">
              <a:defRPr sz="1200"/>
            </a:lvl1pPr>
          </a:lstStyle>
          <a:p>
            <a:fld id="{7A546481-D2BD-BD40-973D-14EBB7C1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0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3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6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Fairly good</a:t>
            </a:r>
            <a:r>
              <a:rPr lang="en-US" baseline="0" dirty="0"/>
              <a:t> participation</a:t>
            </a:r>
          </a:p>
          <a:p>
            <a:r>
              <a:rPr lang="en-US" baseline="0" dirty="0"/>
              <a:t>Some difficulty in determining which providers are in MCFA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Biggest surprise is how few water and wastewater service providers have heard of an IRWM let alone participate in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Only UFR and Y-M are wholly in MCFA</a:t>
            </a:r>
          </a:p>
          <a:p>
            <a:r>
              <a:rPr lang="en-US" baseline="0" dirty="0"/>
              <a:t>All others also in another Funding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3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held workshops</a:t>
            </a:r>
            <a:r>
              <a:rPr lang="en-US" baseline="0" dirty="0"/>
              <a:t> in 6 IRWM regions</a:t>
            </a:r>
          </a:p>
          <a:p>
            <a:r>
              <a:rPr lang="en-US" baseline="0" dirty="0"/>
              <a:t>Will be holding workshops in North Sac Valley tomorrow</a:t>
            </a:r>
          </a:p>
          <a:p>
            <a:r>
              <a:rPr lang="en-US" baseline="0" dirty="0"/>
              <a:t>Yuba in November</a:t>
            </a:r>
          </a:p>
          <a:p>
            <a:r>
              <a:rPr lang="en-US" dirty="0"/>
              <a:t>CABY 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Asked</a:t>
            </a:r>
            <a:r>
              <a:rPr lang="en-US" baseline="0" dirty="0"/>
              <a:t> about Challenges</a:t>
            </a:r>
          </a:p>
          <a:p>
            <a:r>
              <a:rPr lang="en-US" baseline="0" dirty="0"/>
              <a:t>Focus on the smaller water and wastewater systems – the larger agencies and Districts are pretty self-sufficient; their main need is money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5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7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specific</a:t>
            </a:r>
            <a:r>
              <a:rPr lang="en-US" baseline="0" dirty="0"/>
              <a:t> expertise including: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9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include: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5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include: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1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include: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6481-D2BD-BD40-973D-14EBB7C149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3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D761-7464-5F48-A349-8729345EC503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952-3FFC-BB4A-BDDE-4AA1622163AC}" type="datetime1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484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952-3FFC-BB4A-BDDE-4AA1622163AC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412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952-3FFC-BB4A-BDDE-4AA1622163AC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186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952-3FFC-BB4A-BDDE-4AA1622163AC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0384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952-3FFC-BB4A-BDDE-4AA1622163AC}" type="datetime1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943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952-3FFC-BB4A-BDDE-4AA1622163AC}" type="datetime1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62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9171-205B-074B-8D33-FA95A4AE7528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13C6-1D54-7042-904D-344B3A2D903C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2551-81D1-394B-A462-76FA37C643DC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7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C2A4-2EA8-C049-A364-4BEC4A85E1FB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648-0444-8044-938C-E24B69CC4490}" type="datetime1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309B-038E-DD4E-83D1-147E85F723A0}" type="datetime1">
              <a:rPr lang="en-US" smtClean="0"/>
              <a:t>11/13/18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6EF9-6DB6-C945-9FC7-9379DCAC682E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11B8-8F0A-6F43-9E20-B6D5F7625DB5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3ED9-6F06-4E47-8BA7-90228CEADC6D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9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3EC-21D9-E341-91E5-54A1E69D1612}" type="datetime1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D02952-3FFC-BB4A-BDDE-4AA1622163AC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C729-FD5C-C344-81DB-BEA4BD49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32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748" y="3638446"/>
            <a:ext cx="9144000" cy="28944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en-US" sz="4600" b="1" cap="small" dirty="0">
                <a:solidFill>
                  <a:schemeClr val="accent5">
                    <a:lumMod val="50000"/>
                  </a:schemeClr>
                </a:solidFill>
              </a:rPr>
              <a:t>Mountain Counties Funding Area</a:t>
            </a:r>
          </a:p>
          <a:p>
            <a:pPr algn="ctr"/>
            <a:r>
              <a:rPr lang="en-US" sz="4600" b="1" cap="small" dirty="0">
                <a:solidFill>
                  <a:schemeClr val="accent5">
                    <a:lumMod val="50000"/>
                  </a:schemeClr>
                </a:solidFill>
              </a:rPr>
              <a:t>Water/Wastewater Service Providers Assessment</a:t>
            </a:r>
          </a:p>
          <a:p>
            <a:pPr algn="ctr"/>
            <a:r>
              <a:rPr lang="en-US" sz="4600" b="1" cap="small" dirty="0">
                <a:solidFill>
                  <a:schemeClr val="accent5">
                    <a:lumMod val="50000"/>
                  </a:schemeClr>
                </a:solidFill>
              </a:rPr>
              <a:t>Progress To-Date</a:t>
            </a:r>
          </a:p>
          <a:p>
            <a:pPr algn="ctr"/>
            <a:r>
              <a:rPr lang="en-US" sz="4600" b="1" cap="small" dirty="0">
                <a:solidFill>
                  <a:schemeClr val="accent5">
                    <a:lumMod val="50000"/>
                  </a:schemeClr>
                </a:solidFill>
              </a:rPr>
              <a:t>Liz Mansfield</a:t>
            </a:r>
          </a:p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3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45" y="164148"/>
            <a:ext cx="10997249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27" y="1327802"/>
            <a:ext cx="4840289" cy="4723802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ct val="20000"/>
              </a:spcBef>
              <a:spcAft>
                <a:spcPts val="600"/>
              </a:spcAft>
            </a:pPr>
            <a:r>
              <a:rPr lang="en-US" altLang="en-US" sz="2800" b="1" dirty="0"/>
              <a:t>GIS Mapping tool</a:t>
            </a:r>
          </a:p>
          <a:p>
            <a:pPr marL="0" lvl="2" indent="0">
              <a:spcBef>
                <a:spcPct val="20000"/>
              </a:spcBef>
              <a:spcAft>
                <a:spcPts val="600"/>
              </a:spcAft>
              <a:buNone/>
            </a:pPr>
            <a:endParaRPr lang="en-US" altLang="en-US" sz="2800" b="1" dirty="0"/>
          </a:p>
          <a:p>
            <a:pPr marL="342900" lvl="2" indent="-342900">
              <a:spcBef>
                <a:spcPct val="20000"/>
              </a:spcBef>
              <a:spcAft>
                <a:spcPts val="600"/>
              </a:spcAft>
            </a:pPr>
            <a:r>
              <a:rPr lang="en-US" altLang="en-US" sz="2800" b="1" dirty="0"/>
              <a:t>Surveying</a:t>
            </a:r>
          </a:p>
          <a:p>
            <a:pPr marL="342900" lvl="2" indent="-342900">
              <a:spcBef>
                <a:spcPct val="20000"/>
              </a:spcBef>
              <a:spcAft>
                <a:spcPts val="600"/>
              </a:spcAft>
            </a:pPr>
            <a:endParaRPr lang="en-US" altLang="en-US" sz="2800" b="1" dirty="0"/>
          </a:p>
          <a:p>
            <a:pPr marL="342900" lvl="2" indent="-342900">
              <a:spcBef>
                <a:spcPct val="20000"/>
              </a:spcBef>
              <a:spcAft>
                <a:spcPts val="600"/>
              </a:spcAft>
            </a:pPr>
            <a:r>
              <a:rPr lang="en-US" altLang="en-US" sz="2800" b="1" dirty="0"/>
              <a:t>WQ testing</a:t>
            </a:r>
          </a:p>
          <a:p>
            <a:pPr marL="342900" lvl="2" indent="-342900">
              <a:spcBef>
                <a:spcPct val="20000"/>
              </a:spcBef>
              <a:spcAft>
                <a:spcPts val="600"/>
              </a:spcAft>
            </a:pPr>
            <a:endParaRPr lang="en-US" altLang="en-US" sz="2800" b="1" dirty="0"/>
          </a:p>
          <a:p>
            <a:pPr marL="342900" lvl="2" indent="-342900">
              <a:spcBef>
                <a:spcPct val="20000"/>
              </a:spcBef>
              <a:spcAft>
                <a:spcPts val="600"/>
              </a:spcAft>
            </a:pPr>
            <a:r>
              <a:rPr lang="en-US" altLang="en-US" sz="2800" b="1" dirty="0"/>
              <a:t>Leak detection</a:t>
            </a:r>
          </a:p>
          <a:p>
            <a:pPr lvl="1">
              <a:spcAft>
                <a:spcPts val="1200"/>
              </a:spcAft>
            </a:pPr>
            <a:endParaRPr lang="en-US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90997" y="1310022"/>
            <a:ext cx="5179197" cy="472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lvl="2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altLang="en-US" sz="2800" b="1" dirty="0"/>
              <a:t>Software </a:t>
            </a:r>
          </a:p>
          <a:p>
            <a:pPr marL="0" lvl="2" inden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None/>
            </a:pPr>
            <a:endParaRPr lang="en-US" altLang="en-US" sz="2800" b="1" dirty="0"/>
          </a:p>
          <a:p>
            <a:pPr marL="342900" lvl="2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altLang="en-US" sz="2800" b="1" dirty="0"/>
              <a:t>Modeling</a:t>
            </a:r>
          </a:p>
          <a:p>
            <a:pPr marL="0" lvl="2" inden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None/>
            </a:pPr>
            <a:endParaRPr lang="en-US" altLang="en-US" sz="2800" b="1" dirty="0"/>
          </a:p>
          <a:p>
            <a:pPr marL="342900" lvl="2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altLang="en-US" sz="2800" b="1" dirty="0"/>
              <a:t>Equipment sharing</a:t>
            </a:r>
          </a:p>
          <a:p>
            <a:pPr marL="0" lvl="2" inden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3600" b="1" dirty="0"/>
              <a:t> </a:t>
            </a:r>
          </a:p>
          <a:p>
            <a:pPr lvl="1">
              <a:spcAft>
                <a:spcPts val="1200"/>
              </a:spcAft>
            </a:pP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0749">
            <a:off x="6153868" y="4190166"/>
            <a:ext cx="5505208" cy="17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4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97249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Regional Resource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72" y="1534758"/>
            <a:ext cx="11545888" cy="507940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b="1" dirty="0"/>
              <a:t>Hubs spanning multiple IRWMs providing a range of professional services such as: 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Engineering and Design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Project planning / Development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Regulatory Compliance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Project Management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Grant Management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Mapping, surveying, modeling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650" y="3239135"/>
            <a:ext cx="2857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5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8" y="213360"/>
            <a:ext cx="1198129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Challenges</a:t>
            </a: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19268" y="1066801"/>
            <a:ext cx="7846172" cy="557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b="1" dirty="0"/>
              <a:t>Challenges:</a:t>
            </a:r>
          </a:p>
          <a:p>
            <a:pPr lvl="1">
              <a:spcAft>
                <a:spcPts val="1200"/>
              </a:spcAft>
            </a:pPr>
            <a:r>
              <a:rPr lang="en-US" sz="2200" b="1" dirty="0"/>
              <a:t>Getting a response from small purveyors serving DAC Communities</a:t>
            </a:r>
          </a:p>
          <a:p>
            <a:pPr lvl="1">
              <a:spcAft>
                <a:spcPts val="1200"/>
              </a:spcAft>
            </a:pPr>
            <a:r>
              <a:rPr lang="en-US" sz="2200" b="1" dirty="0"/>
              <a:t>Determining which service providers were in/out of the MCFA Regional Boundaries</a:t>
            </a:r>
          </a:p>
          <a:p>
            <a:pPr lvl="1">
              <a:spcAft>
                <a:spcPts val="1200"/>
              </a:spcAft>
            </a:pPr>
            <a:r>
              <a:rPr lang="en-US" sz="2200" b="1" dirty="0"/>
              <a:t>Accommodating the travel distance/difficulty to attend a Workshop</a:t>
            </a:r>
          </a:p>
          <a:p>
            <a:pPr marL="342900" lvl="1" indent="-342900">
              <a:spcAft>
                <a:spcPts val="1200"/>
              </a:spcAft>
            </a:pPr>
            <a:r>
              <a:rPr lang="en-US" sz="2800" b="1" dirty="0"/>
              <a:t>Surprise:</a:t>
            </a:r>
          </a:p>
          <a:p>
            <a:pPr lvl="1">
              <a:spcAft>
                <a:spcPts val="1200"/>
              </a:spcAft>
            </a:pPr>
            <a:r>
              <a:rPr lang="en-US" sz="2200" b="1" dirty="0"/>
              <a:t>How few of the small providers were aware of or engaged with their IRWMs</a:t>
            </a:r>
          </a:p>
          <a:p>
            <a:pPr lvl="1">
              <a:spcAft>
                <a:spcPts val="1200"/>
              </a:spcAft>
            </a:pPr>
            <a:r>
              <a:rPr lang="en-US" sz="2200" b="1" dirty="0"/>
              <a:t>Most of the small water systems are one disaster away from failing</a:t>
            </a:r>
          </a:p>
          <a:p>
            <a:pPr lvl="1">
              <a:spcAft>
                <a:spcPts val="1200"/>
              </a:spcAft>
            </a:pPr>
            <a:r>
              <a:rPr lang="en-US" sz="2200" b="1" dirty="0"/>
              <a:t>Water system infrastructure extremely vulnerable to fire</a:t>
            </a:r>
          </a:p>
          <a:p>
            <a:pPr lvl="1">
              <a:spcAft>
                <a:spcPts val="1200"/>
              </a:spcAft>
            </a:pPr>
            <a:r>
              <a:rPr lang="en-US" sz="2200" b="1" dirty="0"/>
              <a:t>Water contamination: Arsenic, Manganese, Uranium, Mercury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sz="2200" b="1" dirty="0"/>
          </a:p>
          <a:p>
            <a:pPr lvl="1">
              <a:spcAft>
                <a:spcPts val="1200"/>
              </a:spcAft>
            </a:pPr>
            <a:endParaRPr lang="en-US" sz="2200" b="1" dirty="0"/>
          </a:p>
          <a:p>
            <a:endParaRPr lang="en-US" sz="2400" b="1" dirty="0"/>
          </a:p>
          <a:p>
            <a:endParaRPr lang="en-US" sz="2400" b="1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119" y="2259045"/>
            <a:ext cx="3779520" cy="36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7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8" y="1681163"/>
            <a:ext cx="11981291" cy="1325563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Questions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373" y="3242056"/>
            <a:ext cx="3561080" cy="28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8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8" y="213360"/>
            <a:ext cx="1198129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Water / Wastewater Workshops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840" y="1040429"/>
            <a:ext cx="4394273" cy="5685490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19268" y="1297303"/>
            <a:ext cx="6101080" cy="542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COMPLETED:</a:t>
            </a:r>
          </a:p>
          <a:p>
            <a:pPr lvl="1"/>
            <a:r>
              <a:rPr lang="en-US" b="1" dirty="0"/>
              <a:t>Upper Feather River (UFR)</a:t>
            </a:r>
          </a:p>
          <a:p>
            <a:pPr lvl="1"/>
            <a:r>
              <a:rPr lang="en-US" b="1" dirty="0"/>
              <a:t>Yosemite-Mariposa (Y-M)</a:t>
            </a:r>
          </a:p>
          <a:p>
            <a:pPr lvl="1"/>
            <a:r>
              <a:rPr lang="en-US" b="1" dirty="0"/>
              <a:t>Tuolumne-Stanislaus (T-Stan)</a:t>
            </a:r>
          </a:p>
          <a:p>
            <a:pPr lvl="1"/>
            <a:r>
              <a:rPr lang="en-US" b="1" dirty="0"/>
              <a:t>Madera</a:t>
            </a:r>
          </a:p>
          <a:p>
            <a:pPr lvl="1"/>
            <a:r>
              <a:rPr lang="en-US" b="1" dirty="0" err="1"/>
              <a:t>Mokelumne</a:t>
            </a:r>
            <a:r>
              <a:rPr lang="en-US" b="1" dirty="0"/>
              <a:t>-Amador-Calaveras (MAC)</a:t>
            </a:r>
          </a:p>
          <a:p>
            <a:pPr lvl="1"/>
            <a:r>
              <a:rPr lang="en-US" b="1" dirty="0"/>
              <a:t>Southern Sierra</a:t>
            </a:r>
          </a:p>
          <a:p>
            <a:pPr lvl="1"/>
            <a:r>
              <a:rPr lang="en-US" b="1" dirty="0"/>
              <a:t>North Sacramento Valley (NSV) </a:t>
            </a:r>
          </a:p>
          <a:p>
            <a:pPr marL="457200" lvl="1" indent="0">
              <a:buFont typeface="Wingdings 3" charset="2"/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/>
              <a:t>SCHEDULED:</a:t>
            </a:r>
          </a:p>
          <a:p>
            <a:pPr lvl="1"/>
            <a:r>
              <a:rPr lang="en-US" b="1" dirty="0"/>
              <a:t>Yuba								12/5/18</a:t>
            </a:r>
          </a:p>
          <a:p>
            <a:pPr lvl="1"/>
            <a:r>
              <a:rPr lang="en-US" b="1" dirty="0"/>
              <a:t>CABY								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0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8" y="213360"/>
            <a:ext cx="1198129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Water / Wastewater Surveys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2570" y="1944370"/>
            <a:ext cx="6912928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3100" b="1" dirty="0"/>
              <a:t>Survey Monkey/PDF Survey/Phone Interviews</a:t>
            </a:r>
          </a:p>
          <a:p>
            <a:pPr>
              <a:spcAft>
                <a:spcPts val="1000"/>
              </a:spcAft>
            </a:pPr>
            <a:r>
              <a:rPr lang="en-US" sz="2400" b="1" dirty="0"/>
              <a:t>Contact Information</a:t>
            </a:r>
          </a:p>
          <a:p>
            <a:pPr>
              <a:spcAft>
                <a:spcPts val="1000"/>
              </a:spcAft>
            </a:pPr>
            <a:r>
              <a:rPr lang="en-US" sz="2400" b="1" dirty="0"/>
              <a:t>Service Information</a:t>
            </a:r>
          </a:p>
          <a:p>
            <a:pPr>
              <a:spcAft>
                <a:spcPts val="1000"/>
              </a:spcAft>
            </a:pPr>
            <a:r>
              <a:rPr lang="en-US" sz="2400" b="1" dirty="0"/>
              <a:t>Challenges</a:t>
            </a:r>
          </a:p>
          <a:p>
            <a:pPr>
              <a:spcAft>
                <a:spcPts val="1000"/>
              </a:spcAft>
            </a:pPr>
            <a:r>
              <a:rPr lang="en-US" sz="2400" b="1" dirty="0"/>
              <a:t>Technical Assistance Needs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100" b="1" dirty="0"/>
          </a:p>
          <a:p>
            <a:pPr>
              <a:spcAft>
                <a:spcPts val="1200"/>
              </a:spcAft>
            </a:pPr>
            <a:endParaRPr lang="en-US" sz="2400" b="1" dirty="0"/>
          </a:p>
          <a:p>
            <a:pPr lvl="1">
              <a:spcAft>
                <a:spcPts val="1200"/>
              </a:spcAft>
            </a:pPr>
            <a:endParaRPr lang="en-US" sz="2200" b="1" dirty="0"/>
          </a:p>
          <a:p>
            <a:pPr marL="457200" lvl="1" indent="0">
              <a:spcAft>
                <a:spcPts val="1200"/>
              </a:spcAft>
              <a:buFont typeface="Wingdings 3" charset="2"/>
              <a:buNone/>
            </a:pPr>
            <a:endParaRPr lang="en-US" sz="2200" b="1" dirty="0"/>
          </a:p>
          <a:p>
            <a:endParaRPr lang="en-US" sz="2400" b="1" dirty="0"/>
          </a:p>
          <a:p>
            <a:endParaRPr lang="en-US" sz="2400" b="1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738" y="2980690"/>
            <a:ext cx="4612821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09" y="228283"/>
            <a:ext cx="1198129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Water / Wastewater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20800"/>
            <a:ext cx="8946541" cy="492759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/>
              <a:t>Discussed Challenges &amp; Technical Assistance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Water Quality, Quantity and Pressure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Aging Infrastructure and Storage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Fire Suppression Supply, hydrants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Staffing and Training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Regulatory Compliance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Operations and Maintenance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Data and Information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Water System vulnerability to fire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061" y="2263457"/>
            <a:ext cx="41624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97024"/>
            <a:ext cx="10997249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Preliminary Findings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Water /Wastewater Needs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32" y="1644276"/>
            <a:ext cx="7573328" cy="513020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/>
              <a:t>Top 6 priority </a:t>
            </a:r>
            <a:r>
              <a:rPr lang="en-US" sz="3200" b="1" dirty="0">
                <a:solidFill>
                  <a:srgbClr val="FFFF00"/>
                </a:solidFill>
              </a:rPr>
              <a:t>Issues</a:t>
            </a:r>
          </a:p>
          <a:p>
            <a:pPr lvl="1">
              <a:spcAft>
                <a:spcPts val="1200"/>
              </a:spcAft>
            </a:pPr>
            <a:r>
              <a:rPr lang="en-US" sz="2400" b="1" dirty="0"/>
              <a:t>Aging Infrastructure</a:t>
            </a:r>
          </a:p>
          <a:p>
            <a:pPr lvl="1">
              <a:spcAft>
                <a:spcPts val="1200"/>
              </a:spcAft>
            </a:pPr>
            <a:r>
              <a:rPr lang="en-US" sz="2400" b="1" dirty="0"/>
              <a:t>Lack of resources (staffing, training, funding, technical expertise)</a:t>
            </a:r>
          </a:p>
          <a:p>
            <a:pPr lvl="1">
              <a:spcAft>
                <a:spcPts val="1200"/>
              </a:spcAft>
            </a:pPr>
            <a:r>
              <a:rPr lang="en-US" sz="2400" b="1" dirty="0"/>
              <a:t>Fire Suppression Supply (storage and hydrants)</a:t>
            </a:r>
          </a:p>
          <a:p>
            <a:pPr lvl="1">
              <a:spcAft>
                <a:spcPts val="1200"/>
              </a:spcAft>
            </a:pPr>
            <a:r>
              <a:rPr lang="en-US" sz="2400" b="1" dirty="0"/>
              <a:t>Clean water free from contaminants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Reliable water source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Water system vulnerability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241" y="3723938"/>
            <a:ext cx="3648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0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2718"/>
            <a:ext cx="12192000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Preliminary Findings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4400" b="1" dirty="0">
                <a:solidFill>
                  <a:srgbClr val="FFFF00"/>
                </a:solidFill>
              </a:rPr>
              <a:t>Technical Assistance Needs</a:t>
            </a:r>
            <a:br>
              <a:rPr lang="en-US" sz="4400" b="1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9565" y="1308751"/>
            <a:ext cx="6241280" cy="5574388"/>
          </a:xfrm>
        </p:spPr>
        <p:txBody>
          <a:bodyPr>
            <a:normAutofit/>
          </a:bodyPr>
          <a:lstStyle/>
          <a:p>
            <a:pPr marL="914400" lvl="2" indent="0">
              <a:spcAft>
                <a:spcPts val="1200"/>
              </a:spcAft>
              <a:buNone/>
            </a:pPr>
            <a:endParaRPr lang="en-US" sz="2800" b="1" dirty="0"/>
          </a:p>
          <a:p>
            <a:pPr lvl="3">
              <a:spcAft>
                <a:spcPts val="1200"/>
              </a:spcAft>
            </a:pPr>
            <a:r>
              <a:rPr lang="en-US" sz="2600" b="1" dirty="0"/>
              <a:t>Project planning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Engineering and design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Environmental compliance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Mapping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Leak detection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Surveying</a:t>
            </a:r>
          </a:p>
          <a:p>
            <a:pPr lvl="3">
              <a:spcAft>
                <a:spcPts val="1200"/>
              </a:spcAft>
            </a:pPr>
            <a:r>
              <a:rPr lang="en-US" sz="2600" b="1" dirty="0"/>
              <a:t>Modeling</a:t>
            </a:r>
          </a:p>
          <a:p>
            <a:pPr lvl="1">
              <a:spcAft>
                <a:spcPts val="1200"/>
              </a:spcAft>
            </a:pPr>
            <a:endParaRPr lang="en-US" sz="3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49235" y="1430671"/>
            <a:ext cx="6241280" cy="5574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914400" lvl="2" indent="0">
              <a:spcAft>
                <a:spcPts val="1200"/>
              </a:spcAft>
              <a:buFont typeface="Wingdings 3" charset="2"/>
              <a:buNone/>
            </a:pPr>
            <a:endParaRPr lang="en-US" sz="2800" b="1" dirty="0"/>
          </a:p>
          <a:p>
            <a:pPr lvl="3">
              <a:spcAft>
                <a:spcPts val="1200"/>
              </a:spcAft>
            </a:pPr>
            <a:r>
              <a:rPr lang="en-US" sz="2600" b="1" dirty="0"/>
              <a:t>WQ testing</a:t>
            </a:r>
          </a:p>
          <a:p>
            <a:pPr lvl="3">
              <a:spcAft>
                <a:spcPts val="1200"/>
              </a:spcAft>
            </a:pPr>
            <a:r>
              <a:rPr lang="en-US" altLang="en-US" sz="2600" b="1" dirty="0"/>
              <a:t>Equipment sharing</a:t>
            </a:r>
          </a:p>
          <a:p>
            <a:pPr lvl="3">
              <a:spcAft>
                <a:spcPts val="1200"/>
              </a:spcAft>
            </a:pPr>
            <a:r>
              <a:rPr lang="en-US" altLang="en-US" sz="2600" b="1" dirty="0"/>
              <a:t>Safety training classes</a:t>
            </a:r>
          </a:p>
          <a:p>
            <a:pPr lvl="3">
              <a:spcAft>
                <a:spcPts val="1200"/>
              </a:spcAft>
            </a:pPr>
            <a:r>
              <a:rPr lang="en-US" altLang="en-US" sz="2600" b="1" dirty="0"/>
              <a:t>Water System operators training</a:t>
            </a:r>
          </a:p>
          <a:p>
            <a:pPr lvl="3">
              <a:spcAft>
                <a:spcPts val="1200"/>
              </a:spcAft>
            </a:pPr>
            <a:r>
              <a:rPr lang="en-US" altLang="en-US" sz="2600" b="1" dirty="0"/>
              <a:t>Grant writing classes/funding</a:t>
            </a:r>
          </a:p>
          <a:p>
            <a:pPr lvl="3">
              <a:spcAft>
                <a:spcPts val="1200"/>
              </a:spcAft>
            </a:pPr>
            <a:r>
              <a:rPr lang="en-US" altLang="en-US" sz="2600" b="1" dirty="0"/>
              <a:t>Water QA/QC training for sampling and testing procedures</a:t>
            </a:r>
          </a:p>
          <a:p>
            <a:pPr lvl="1">
              <a:spcAft>
                <a:spcPts val="1200"/>
              </a:spcAft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41867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22952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Preliminary Recommendations: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Four-Prong Approach to address 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045" y="3011109"/>
            <a:ext cx="6848875" cy="3512620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ct val="20000"/>
              </a:spcBef>
              <a:spcAft>
                <a:spcPts val="1800"/>
              </a:spcAft>
              <a:defRPr/>
            </a:pPr>
            <a:r>
              <a:rPr lang="en-US" altLang="en-US" sz="3200" b="1" dirty="0"/>
              <a:t>Up-to-date Resource Lists</a:t>
            </a:r>
          </a:p>
          <a:p>
            <a:pPr marL="342900" lvl="2" indent="-342900">
              <a:spcBef>
                <a:spcPct val="20000"/>
              </a:spcBef>
              <a:spcAft>
                <a:spcPts val="1800"/>
              </a:spcAft>
              <a:defRPr/>
            </a:pPr>
            <a:r>
              <a:rPr lang="en-US" altLang="en-US" sz="3200" b="1" dirty="0"/>
              <a:t>Educational/Training Classes</a:t>
            </a:r>
          </a:p>
          <a:p>
            <a:pPr marL="342900" lvl="2" indent="-342900">
              <a:spcBef>
                <a:spcPct val="20000"/>
              </a:spcBef>
              <a:spcAft>
                <a:spcPts val="1800"/>
              </a:spcAft>
              <a:defRPr/>
            </a:pPr>
            <a:r>
              <a:rPr lang="en-US" altLang="en-US" sz="3200" b="1" dirty="0"/>
              <a:t>Technical Assistance </a:t>
            </a:r>
          </a:p>
          <a:p>
            <a:pPr marL="342900" lvl="2" indent="-342900">
              <a:spcBef>
                <a:spcPct val="20000"/>
              </a:spcBef>
              <a:spcAft>
                <a:spcPts val="1800"/>
              </a:spcAft>
              <a:defRPr/>
            </a:pPr>
            <a:r>
              <a:rPr lang="en-US" altLang="en-US" sz="3200" b="1" dirty="0"/>
              <a:t>Regional Resource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680" y="3758711"/>
            <a:ext cx="2721637" cy="272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1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97249" cy="1010322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FF00"/>
                </a:solidFill>
              </a:rPr>
              <a:t>Resource Lists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99945"/>
            <a:ext cx="6445569" cy="4723802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en-US" sz="2800" b="1" dirty="0"/>
              <a:t>Available and updated list of current grants &amp; low cost loans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b="1" dirty="0"/>
              <a:t>Consolidate multiple current lists into one complete list maintained by one organization</a:t>
            </a:r>
          </a:p>
          <a:p>
            <a:pPr marL="914400" lvl="2" indent="0">
              <a:spcBef>
                <a:spcPct val="20000"/>
              </a:spcBef>
              <a:spcAft>
                <a:spcPts val="600"/>
              </a:spcAft>
              <a:buNone/>
              <a:defRPr/>
            </a:pPr>
            <a:endParaRPr lang="en-US" b="1" dirty="0"/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en-US" sz="2800" b="1" dirty="0"/>
              <a:t>Available and updated list of no/ low cost resources 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en-US" sz="2400" b="1" dirty="0"/>
              <a:t>(ex. IRWMs, CA Rural Water Association, RCAC, Self-help Enterprises, Universities, etc.)</a:t>
            </a:r>
          </a:p>
          <a:p>
            <a:pPr marL="342900" lvl="2" indent="-342900">
              <a:spcBef>
                <a:spcPct val="20000"/>
              </a:spcBef>
              <a:spcAft>
                <a:spcPts val="600"/>
              </a:spcAft>
            </a:pPr>
            <a:endParaRPr lang="en-US" sz="2400" b="1" dirty="0"/>
          </a:p>
          <a:p>
            <a:pPr marL="342900" lvl="2" indent="-342900">
              <a:spcBef>
                <a:spcPct val="20000"/>
              </a:spcBef>
              <a:spcAft>
                <a:spcPts val="600"/>
              </a:spcAft>
            </a:pPr>
            <a:endParaRPr lang="en-US" sz="1000" b="1" dirty="0"/>
          </a:p>
          <a:p>
            <a:pPr marL="342900" lvl="2" indent="-342900">
              <a:spcBef>
                <a:spcPct val="20000"/>
              </a:spcBef>
              <a:spcAft>
                <a:spcPts val="600"/>
              </a:spcAft>
            </a:pPr>
            <a:endParaRPr lang="en-US" sz="1000" b="1" dirty="0"/>
          </a:p>
          <a:p>
            <a:pPr lvl="2">
              <a:spcAft>
                <a:spcPts val="1200"/>
              </a:spcAft>
            </a:pPr>
            <a:endParaRPr lang="en-US" sz="2800" b="1" dirty="0"/>
          </a:p>
          <a:p>
            <a:pPr lvl="1">
              <a:spcAft>
                <a:spcPts val="1200"/>
              </a:spcAft>
            </a:pP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113" y="3495040"/>
            <a:ext cx="3870247" cy="30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6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97249" cy="140053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FF00"/>
                </a:solidFill>
              </a:rPr>
              <a:t>Educational and Training Classes</a:t>
            </a:r>
            <a:br>
              <a:rPr lang="en-US" altLang="en-US" sz="4400" i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99945"/>
            <a:ext cx="7583489" cy="4723802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ct val="20000"/>
              </a:spcBef>
              <a:spcAft>
                <a:spcPts val="1800"/>
              </a:spcAft>
            </a:pPr>
            <a:r>
              <a:rPr lang="en-US" sz="2800" b="1" dirty="0"/>
              <a:t>Grant writing class</a:t>
            </a:r>
          </a:p>
          <a:p>
            <a:pPr marL="342900" lvl="2" indent="-342900">
              <a:spcBef>
                <a:spcPct val="20000"/>
              </a:spcBef>
              <a:spcAft>
                <a:spcPts val="1800"/>
              </a:spcAft>
            </a:pPr>
            <a:r>
              <a:rPr lang="en-US" altLang="en-US" sz="2800" b="1" dirty="0"/>
              <a:t>Safety training classes</a:t>
            </a:r>
          </a:p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altLang="en-US" sz="2800" b="1" dirty="0"/>
              <a:t>Water System operators training</a:t>
            </a:r>
          </a:p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altLang="en-US" sz="2800" b="1" dirty="0"/>
              <a:t>Water QA/QC training for sampling and testing procedures</a:t>
            </a:r>
          </a:p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2800" b="1" dirty="0"/>
              <a:t>Leadership to form partnerships to leverage financial resources</a:t>
            </a:r>
          </a:p>
          <a:p>
            <a:pPr lvl="2">
              <a:spcAft>
                <a:spcPts val="1200"/>
              </a:spcAft>
            </a:pPr>
            <a:endParaRPr lang="en-US" sz="2800" b="1" dirty="0"/>
          </a:p>
          <a:p>
            <a:pPr lvl="1">
              <a:spcAft>
                <a:spcPts val="1200"/>
              </a:spcAft>
            </a:pP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080" y="3159760"/>
            <a:ext cx="3499267" cy="34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04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8217</TotalTime>
  <Words>547</Words>
  <Application>Microsoft Macintosh PowerPoint</Application>
  <PresentationFormat>Widescreen</PresentationFormat>
  <Paragraphs>153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Georgia</vt:lpstr>
      <vt:lpstr>Wingdings 3</vt:lpstr>
      <vt:lpstr>Ion</vt:lpstr>
      <vt:lpstr>PowerPoint Presentation</vt:lpstr>
      <vt:lpstr>Water / Wastewater Workshops</vt:lpstr>
      <vt:lpstr>Water / Wastewater Surveys</vt:lpstr>
      <vt:lpstr>Water / Wastewater Workshops</vt:lpstr>
      <vt:lpstr>Preliminary Findings Water /Wastewater Needs </vt:lpstr>
      <vt:lpstr>Preliminary Findings Technical Assistance Needs </vt:lpstr>
      <vt:lpstr>Preliminary Recommendations: Four-Prong Approach to address Technical Assistance</vt:lpstr>
      <vt:lpstr>Resource Lists</vt:lpstr>
      <vt:lpstr>Educational and Training Classes </vt:lpstr>
      <vt:lpstr>Technical Assistance</vt:lpstr>
      <vt:lpstr>Regional Resource Centers</vt:lpstr>
      <vt:lpstr>Challenges</vt:lpstr>
      <vt:lpstr>Questions 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sierrainstitute.lauren@gmail.com</dc:creator>
  <cp:lastModifiedBy>Microsoft Office User</cp:lastModifiedBy>
  <cp:revision>184</cp:revision>
  <cp:lastPrinted>2018-11-08T02:42:25Z</cp:lastPrinted>
  <dcterms:created xsi:type="dcterms:W3CDTF">2017-03-14T23:26:24Z</dcterms:created>
  <dcterms:modified xsi:type="dcterms:W3CDTF">2018-11-13T22:13:31Z</dcterms:modified>
</cp:coreProperties>
</file>