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6"/>
  </p:notesMasterIdLst>
  <p:handoutMasterIdLst>
    <p:handoutMasterId r:id="rId7"/>
  </p:handoutMasterIdLst>
  <p:sldIdLst>
    <p:sldId id="709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67"/>
    <a:srgbClr val="33CCCC"/>
    <a:srgbClr val="6D9ED9"/>
    <a:srgbClr val="227B8E"/>
    <a:srgbClr val="595959"/>
    <a:srgbClr val="10253F"/>
    <a:srgbClr val="208280"/>
    <a:srgbClr val="2AA9A6"/>
    <a:srgbClr val="7F7F7F"/>
    <a:srgbClr val="22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0746" autoAdjust="0"/>
  </p:normalViewPr>
  <p:slideViewPr>
    <p:cSldViewPr snapToGrid="0">
      <p:cViewPr varScale="1">
        <p:scale>
          <a:sx n="118" d="100"/>
          <a:sy n="118" d="100"/>
        </p:scale>
        <p:origin x="89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1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B99FD-70FF-4A3D-BD85-AFA9B2913C33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C046B-BBA6-4E81-9CA1-38160D59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9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0B3BD2-CD94-4FA6-91D7-1C55F77A6B6D}" type="datetimeFigureOut">
              <a:rPr lang="en-US" smtClean="0"/>
              <a:t>11/13/18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DC9695-E9C9-4806-9DF7-E30B89C91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3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5AB7-352F-4EDF-854C-73415EEB39D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8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4E13-D462-45A9-809F-C8B9E4AE7A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B9787A-B85E-453F-A0F1-B4F772F930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6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D0F-AB76-4734-8C96-87140F2692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3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2BBE-D76B-44DC-9184-086E796CE6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5FB0-6B08-42C2-93E7-537B52641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3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160-B481-4017-B551-4137911A8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01FB-2517-4085-886A-14C426A80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8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838C-2189-450A-8BC8-A4A88348C2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ECB2-1323-4791-905C-D4831512AE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2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B82B-FF96-4554-BCEA-730D51439A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4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5806-4617-403B-A1F2-73B26BBE3C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21B-2B1C-4CDE-A2C0-AC84A1338C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4C0C-D6C3-4958-936D-15387CB439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E8E23-4A4B-4520-9339-8912C8A5B11C}"/>
              </a:ext>
            </a:extLst>
          </p:cNvPr>
          <p:cNvSpPr/>
          <p:nvPr userDrawn="1"/>
        </p:nvSpPr>
        <p:spPr>
          <a:xfrm>
            <a:off x="0" y="0"/>
            <a:ext cx="12192000" cy="17622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D88B019-F615-409C-906E-D4515B64627F}"/>
              </a:ext>
            </a:extLst>
          </p:cNvPr>
          <p:cNvSpPr/>
          <p:nvPr userDrawn="1"/>
        </p:nvSpPr>
        <p:spPr>
          <a:xfrm>
            <a:off x="-11084" y="6311900"/>
            <a:ext cx="12227485" cy="622821"/>
          </a:xfrm>
          <a:custGeom>
            <a:avLst/>
            <a:gdLst>
              <a:gd name="connsiteX0" fmla="*/ 0 w 9369731"/>
              <a:gd name="connsiteY0" fmla="*/ 183385 h 286745"/>
              <a:gd name="connsiteX1" fmla="*/ 2044931 w 9369731"/>
              <a:gd name="connsiteY1" fmla="*/ 505 h 286745"/>
              <a:gd name="connsiteX2" fmla="*/ 6084917 w 9369731"/>
              <a:gd name="connsiteY2" fmla="*/ 233261 h 286745"/>
              <a:gd name="connsiteX3" fmla="*/ 7946968 w 9369731"/>
              <a:gd name="connsiteY3" fmla="*/ 283138 h 286745"/>
              <a:gd name="connsiteX4" fmla="*/ 9160626 w 9369731"/>
              <a:gd name="connsiteY4" fmla="*/ 166760 h 286745"/>
              <a:gd name="connsiteX5" fmla="*/ 9360131 w 9369731"/>
              <a:gd name="connsiteY5" fmla="*/ 249887 h 286745"/>
              <a:gd name="connsiteX0" fmla="*/ 0 w 9160626"/>
              <a:gd name="connsiteY0" fmla="*/ 183385 h 286745"/>
              <a:gd name="connsiteX1" fmla="*/ 2044931 w 9160626"/>
              <a:gd name="connsiteY1" fmla="*/ 505 h 286745"/>
              <a:gd name="connsiteX2" fmla="*/ 6084917 w 9160626"/>
              <a:gd name="connsiteY2" fmla="*/ 233261 h 286745"/>
              <a:gd name="connsiteX3" fmla="*/ 7946968 w 9160626"/>
              <a:gd name="connsiteY3" fmla="*/ 283138 h 286745"/>
              <a:gd name="connsiteX4" fmla="*/ 9160626 w 9160626"/>
              <a:gd name="connsiteY4" fmla="*/ 166760 h 286745"/>
              <a:gd name="connsiteX0" fmla="*/ 0 w 9160626"/>
              <a:gd name="connsiteY0" fmla="*/ 183385 h 286745"/>
              <a:gd name="connsiteX1" fmla="*/ 2044931 w 9160626"/>
              <a:gd name="connsiteY1" fmla="*/ 505 h 286745"/>
              <a:gd name="connsiteX2" fmla="*/ 6084917 w 9160626"/>
              <a:gd name="connsiteY2" fmla="*/ 233261 h 286745"/>
              <a:gd name="connsiteX3" fmla="*/ 7946968 w 9160626"/>
              <a:gd name="connsiteY3" fmla="*/ 283138 h 286745"/>
              <a:gd name="connsiteX4" fmla="*/ 9160626 w 9160626"/>
              <a:gd name="connsiteY4" fmla="*/ 166760 h 286745"/>
              <a:gd name="connsiteX5" fmla="*/ 0 w 9160626"/>
              <a:gd name="connsiteY5" fmla="*/ 183385 h 286745"/>
              <a:gd name="connsiteX0" fmla="*/ 0 w 9602606"/>
              <a:gd name="connsiteY0" fmla="*/ 183385 h 582396"/>
              <a:gd name="connsiteX1" fmla="*/ 2044931 w 9602606"/>
              <a:gd name="connsiteY1" fmla="*/ 505 h 582396"/>
              <a:gd name="connsiteX2" fmla="*/ 6084917 w 9602606"/>
              <a:gd name="connsiteY2" fmla="*/ 233261 h 582396"/>
              <a:gd name="connsiteX3" fmla="*/ 7946968 w 9602606"/>
              <a:gd name="connsiteY3" fmla="*/ 283138 h 582396"/>
              <a:gd name="connsiteX4" fmla="*/ 9160626 w 9602606"/>
              <a:gd name="connsiteY4" fmla="*/ 166760 h 582396"/>
              <a:gd name="connsiteX5" fmla="*/ 0 w 9602606"/>
              <a:gd name="connsiteY5" fmla="*/ 582396 h 582396"/>
              <a:gd name="connsiteX6" fmla="*/ 0 w 9602606"/>
              <a:gd name="connsiteY6" fmla="*/ 183385 h 582396"/>
              <a:gd name="connsiteX0" fmla="*/ 0 w 9886419"/>
              <a:gd name="connsiteY0" fmla="*/ 183385 h 622821"/>
              <a:gd name="connsiteX1" fmla="*/ 2044931 w 9886419"/>
              <a:gd name="connsiteY1" fmla="*/ 505 h 622821"/>
              <a:gd name="connsiteX2" fmla="*/ 6084917 w 9886419"/>
              <a:gd name="connsiteY2" fmla="*/ 233261 h 622821"/>
              <a:gd name="connsiteX3" fmla="*/ 7946968 w 9886419"/>
              <a:gd name="connsiteY3" fmla="*/ 283138 h 622821"/>
              <a:gd name="connsiteX4" fmla="*/ 9160626 w 9886419"/>
              <a:gd name="connsiteY4" fmla="*/ 166760 h 622821"/>
              <a:gd name="connsiteX5" fmla="*/ 9160626 w 9886419"/>
              <a:gd name="connsiteY5" fmla="*/ 582395 h 622821"/>
              <a:gd name="connsiteX6" fmla="*/ 0 w 9886419"/>
              <a:gd name="connsiteY6" fmla="*/ 582396 h 622821"/>
              <a:gd name="connsiteX7" fmla="*/ 0 w 9886419"/>
              <a:gd name="connsiteY7" fmla="*/ 183385 h 622821"/>
              <a:gd name="connsiteX0" fmla="*/ 0 w 9251770"/>
              <a:gd name="connsiteY0" fmla="*/ 183385 h 622821"/>
              <a:gd name="connsiteX1" fmla="*/ 2044931 w 9251770"/>
              <a:gd name="connsiteY1" fmla="*/ 505 h 622821"/>
              <a:gd name="connsiteX2" fmla="*/ 6084917 w 9251770"/>
              <a:gd name="connsiteY2" fmla="*/ 233261 h 622821"/>
              <a:gd name="connsiteX3" fmla="*/ 7946968 w 9251770"/>
              <a:gd name="connsiteY3" fmla="*/ 283138 h 622821"/>
              <a:gd name="connsiteX4" fmla="*/ 9160626 w 9251770"/>
              <a:gd name="connsiteY4" fmla="*/ 166760 h 622821"/>
              <a:gd name="connsiteX5" fmla="*/ 9160626 w 9251770"/>
              <a:gd name="connsiteY5" fmla="*/ 582395 h 622821"/>
              <a:gd name="connsiteX6" fmla="*/ 0 w 9251770"/>
              <a:gd name="connsiteY6" fmla="*/ 582396 h 622821"/>
              <a:gd name="connsiteX7" fmla="*/ 0 w 9251770"/>
              <a:gd name="connsiteY7" fmla="*/ 183385 h 622821"/>
              <a:gd name="connsiteX0" fmla="*/ 0 w 9170614"/>
              <a:gd name="connsiteY0" fmla="*/ 183385 h 622821"/>
              <a:gd name="connsiteX1" fmla="*/ 2044931 w 9170614"/>
              <a:gd name="connsiteY1" fmla="*/ 505 h 622821"/>
              <a:gd name="connsiteX2" fmla="*/ 6084917 w 9170614"/>
              <a:gd name="connsiteY2" fmla="*/ 233261 h 622821"/>
              <a:gd name="connsiteX3" fmla="*/ 7946968 w 9170614"/>
              <a:gd name="connsiteY3" fmla="*/ 283138 h 622821"/>
              <a:gd name="connsiteX4" fmla="*/ 9160626 w 9170614"/>
              <a:gd name="connsiteY4" fmla="*/ 166760 h 622821"/>
              <a:gd name="connsiteX5" fmla="*/ 9160626 w 9170614"/>
              <a:gd name="connsiteY5" fmla="*/ 582395 h 622821"/>
              <a:gd name="connsiteX6" fmla="*/ 0 w 9170614"/>
              <a:gd name="connsiteY6" fmla="*/ 582396 h 622821"/>
              <a:gd name="connsiteX7" fmla="*/ 0 w 9170614"/>
              <a:gd name="connsiteY7" fmla="*/ 183385 h 6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0614" h="622821">
                <a:moveTo>
                  <a:pt x="0" y="183385"/>
                </a:moveTo>
                <a:cubicBezTo>
                  <a:pt x="515389" y="87788"/>
                  <a:pt x="1030778" y="-7808"/>
                  <a:pt x="2044931" y="505"/>
                </a:cubicBezTo>
                <a:cubicBezTo>
                  <a:pt x="3059084" y="8818"/>
                  <a:pt x="5101244" y="186156"/>
                  <a:pt x="6084917" y="233261"/>
                </a:cubicBezTo>
                <a:cubicBezTo>
                  <a:pt x="7068590" y="280366"/>
                  <a:pt x="7434350" y="294221"/>
                  <a:pt x="7946968" y="283138"/>
                </a:cubicBezTo>
                <a:cubicBezTo>
                  <a:pt x="8459586" y="272055"/>
                  <a:pt x="9141230" y="166760"/>
                  <a:pt x="9160626" y="166760"/>
                </a:cubicBezTo>
                <a:cubicBezTo>
                  <a:pt x="9180022" y="166760"/>
                  <a:pt x="9166168" y="596249"/>
                  <a:pt x="9160626" y="582395"/>
                </a:cubicBezTo>
                <a:cubicBezTo>
                  <a:pt x="7633855" y="651668"/>
                  <a:pt x="792480" y="618418"/>
                  <a:pt x="0" y="582396"/>
                </a:cubicBezTo>
                <a:lnTo>
                  <a:pt x="0" y="18338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7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ecita.Agustinez@water.c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water.ca.gov/tribal/" TargetMode="External"/><Relationship Id="rId4" Type="http://schemas.openxmlformats.org/officeDocument/2006/relationships/hyperlink" Target="mailto:tribalpolicyadvisor@water.c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1272016" y="1299556"/>
            <a:ext cx="4668520" cy="4724400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3600" b="1" dirty="0">
                <a:latin typeface="+mj-lt"/>
                <a:cs typeface="Arial" pitchFamily="34" charset="0"/>
              </a:rPr>
              <a:t>Anecita Agustinez</a:t>
            </a:r>
          </a:p>
          <a:p>
            <a:pPr marL="0" indent="0" algn="ctr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Tribal Policy Advisor</a:t>
            </a:r>
          </a:p>
          <a:p>
            <a:pPr marL="0" indent="0" algn="ctr">
              <a:buNone/>
              <a:defRPr/>
            </a:pPr>
            <a:endParaRPr lang="en-US" sz="2300" dirty="0">
              <a:latin typeface="+mj-lt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sz="2300" b="1" dirty="0">
                <a:latin typeface="+mj-lt"/>
                <a:cs typeface="Arial" pitchFamily="34" charset="0"/>
              </a:rPr>
              <a:t>CA Department of Water Resources</a:t>
            </a:r>
          </a:p>
          <a:p>
            <a:pPr marL="0" indent="0" algn="ctr">
              <a:buNone/>
              <a:defRPr/>
            </a:pPr>
            <a:r>
              <a:rPr lang="en-US" sz="2300" dirty="0">
                <a:cs typeface="Arial" pitchFamily="34" charset="0"/>
              </a:rPr>
              <a:t>Office: (916) 653-8726 </a:t>
            </a:r>
          </a:p>
          <a:p>
            <a:pPr marL="0" indent="0" algn="ctr">
              <a:buNone/>
              <a:defRPr/>
            </a:pPr>
            <a:r>
              <a:rPr lang="en-US" sz="2300" dirty="0">
                <a:cs typeface="Arial" pitchFamily="34" charset="0"/>
              </a:rPr>
              <a:t>Mobile: (916) 216-8637</a:t>
            </a:r>
          </a:p>
          <a:p>
            <a:pPr marL="0" indent="0" algn="ctr">
              <a:buNone/>
              <a:defRPr/>
            </a:pPr>
            <a:r>
              <a:rPr lang="en-US" sz="2300" dirty="0">
                <a:solidFill>
                  <a:srgbClr val="002060"/>
                </a:solidFill>
                <a:cs typeface="Arial" pitchFamily="34" charset="0"/>
                <a:hlinkClick r:id="rId3"/>
              </a:rPr>
              <a:t>Anecita.Agustinez@water.ca.gov</a:t>
            </a:r>
            <a:endParaRPr lang="en-US" sz="2300" dirty="0">
              <a:solidFill>
                <a:srgbClr val="002060"/>
              </a:solidFill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sz="2300" dirty="0">
                <a:solidFill>
                  <a:srgbClr val="002060"/>
                </a:solidFill>
                <a:cs typeface="Arial" pitchFamily="34" charset="0"/>
                <a:hlinkClick r:id="rId4"/>
              </a:rPr>
              <a:t>tribalpolicyadvisor@water.ca.gov</a:t>
            </a:r>
            <a:endParaRPr lang="en-US" sz="2300" dirty="0">
              <a:solidFill>
                <a:srgbClr val="002060"/>
              </a:solidFill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en-US" sz="2300" dirty="0">
              <a:solidFill>
                <a:srgbClr val="002060"/>
              </a:solidFill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sz="2300" dirty="0">
                <a:solidFill>
                  <a:srgbClr val="002060"/>
                </a:solidFill>
                <a:cs typeface="Arial" pitchFamily="34" charset="0"/>
              </a:rPr>
              <a:t>Website</a:t>
            </a:r>
          </a:p>
          <a:p>
            <a:pPr marL="0" indent="0" algn="ctr">
              <a:buNone/>
              <a:defRPr/>
            </a:pPr>
            <a:r>
              <a:rPr lang="en-US" sz="2300" dirty="0">
                <a:solidFill>
                  <a:srgbClr val="002060"/>
                </a:solidFill>
                <a:cs typeface="Arial" pitchFamily="34" charset="0"/>
                <a:hlinkClick r:id="rId5"/>
              </a:rPr>
              <a:t>http://www.water.ca.gov/tribal/</a:t>
            </a:r>
            <a:endParaRPr lang="en-US" sz="2300" dirty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sz="1700" dirty="0"/>
          </a:p>
          <a:p>
            <a:pPr marL="0" indent="0" algn="ctr">
              <a:buNone/>
              <a:defRPr/>
            </a:pPr>
            <a:endParaRPr lang="en-US" sz="1800" dirty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544D8-BF0C-4FF2-8EFF-D40E8113C1FF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890" y="286190"/>
            <a:ext cx="4139667" cy="643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4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3FBBA455C4A48BC53BDDCA240E552" ma:contentTypeVersion="4" ma:contentTypeDescription="Create a new document." ma:contentTypeScope="" ma:versionID="8e89fa0c07c1b63f28c80cc8c2c5af26">
  <xsd:schema xmlns:xsd="http://www.w3.org/2001/XMLSchema" xmlns:xs="http://www.w3.org/2001/XMLSchema" xmlns:p="http://schemas.microsoft.com/office/2006/metadata/properties" xmlns:ns2="b5b03fc5-3aa4-4873-b560-9a299c93ac95" targetNamespace="http://schemas.microsoft.com/office/2006/metadata/properties" ma:root="true" ma:fieldsID="b32ce25a75c31f04085ade19c2496e8e" ns2:_="">
    <xsd:import namespace="b5b03fc5-3aa4-4873-b560-9a299c93ac95"/>
    <xsd:element name="properties">
      <xsd:complexType>
        <xsd:sequence>
          <xsd:element name="documentManagement">
            <xsd:complexType>
              <xsd:all>
                <xsd:element ref="ns2:Category"/>
                <xsd:element ref="ns2:Audience"/>
                <xsd:element ref="ns2:Date_x0020_of_x0020_intended_x0020_Use" minOccurs="0"/>
                <xsd:element ref="ns2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03fc5-3aa4-4873-b560-9a299c93ac95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format="Dropdown" ma:internalName="Category">
      <xsd:simpleType>
        <xsd:restriction base="dms:Choice">
          <xsd:enumeration value="Presentations"/>
          <xsd:enumeration value="Talking Points"/>
          <xsd:enumeration value="Speaking Engagements"/>
          <xsd:enumeration value="Brochures"/>
        </xsd:restriction>
      </xsd:simpleType>
    </xsd:element>
    <xsd:element name="Audience" ma:index="9" ma:displayName="Audience" ma:format="Dropdown" ma:internalName="Audience">
      <xsd:simpleType>
        <xsd:union memberTypes="dms:Text">
          <xsd:simpleType>
            <xsd:restriction base="dms:Choice">
              <xsd:enumeration value="SWRCB"/>
              <xsd:enumeration value="CWC"/>
              <xsd:enumeration value="WEF"/>
              <xsd:enumeration value="Locals"/>
              <xsd:enumeration value="ACWA"/>
            </xsd:restriction>
          </xsd:simpleType>
        </xsd:union>
      </xsd:simpleType>
    </xsd:element>
    <xsd:element name="Date_x0020_of_x0020_intended_x0020_Use" ma:index="10" nillable="true" ma:displayName="Date of intended Use" ma:format="DateOnly" ma:internalName="Date_x0020_of_x0020_intended_x0020_Use">
      <xsd:simpleType>
        <xsd:restriction base="dms:DateTime"/>
      </xsd:simpleType>
    </xsd:element>
    <xsd:element name="Presenter" ma:index="11" nillable="true" ma:displayName="Presenter" ma:internalName="Presenter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of_x0020_intended_x0020_Use xmlns="b5b03fc5-3aa4-4873-b560-9a299c93ac95">2017-08-15T07:00:00+00:00</Date_x0020_of_x0020_intended_x0020_Use>
    <Audience xmlns="b5b03fc5-3aa4-4873-b560-9a299c93ac95">Board Members</Audience>
    <Category xmlns="b5b03fc5-3aa4-4873-b560-9a299c93ac95">Presentations</Category>
    <Presenter xmlns="b5b03fc5-3aa4-4873-b560-9a299c93ac95">Trevor Joseph and Mark Nordberg</Presenter>
  </documentManagement>
</p:properties>
</file>

<file path=customXml/itemProps1.xml><?xml version="1.0" encoding="utf-8"?>
<ds:datastoreItem xmlns:ds="http://schemas.openxmlformats.org/officeDocument/2006/customXml" ds:itemID="{45E43CC9-2ED4-4D19-8AF4-83577C3577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03fc5-3aa4-4873-b560-9a299c93a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B16AE3-BC2B-4658-B5F5-3591E94D4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06031-4325-4BA9-81B0-7837BDDFDB32}">
  <ds:schemaRefs>
    <ds:schemaRef ds:uri="http://purl.org/dc/terms/"/>
    <ds:schemaRef ds:uri="http://schemas.microsoft.com/office/2006/documentManagement/types"/>
    <ds:schemaRef ds:uri="b5b03fc5-3aa4-4873-b560-9a299c93ac9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4125</TotalTime>
  <Words>53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SWRCB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Bean, Jessica@Waterboards</dc:creator>
  <cp:lastModifiedBy>Microsoft Office User</cp:lastModifiedBy>
  <cp:revision>197</cp:revision>
  <cp:lastPrinted>2017-10-24T23:31:17Z</cp:lastPrinted>
  <dcterms:created xsi:type="dcterms:W3CDTF">2017-07-31T20:49:51Z</dcterms:created>
  <dcterms:modified xsi:type="dcterms:W3CDTF">2018-11-13T22:14:41Z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0x01010066A3FBBA455C4A48BC53BDDCA240E552</vt:lpwstr>
  </property>
</Properties>
</file>